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29"/>
  </p:notesMasterIdLst>
  <p:sldIdLst>
    <p:sldId id="256" r:id="rId2"/>
    <p:sldId id="267" r:id="rId3"/>
    <p:sldId id="2101" r:id="rId4"/>
    <p:sldId id="262" r:id="rId5"/>
    <p:sldId id="258" r:id="rId6"/>
    <p:sldId id="2089" r:id="rId7"/>
    <p:sldId id="259" r:id="rId8"/>
    <p:sldId id="2103" r:id="rId9"/>
    <p:sldId id="2091" r:id="rId10"/>
    <p:sldId id="2092" r:id="rId11"/>
    <p:sldId id="2093" r:id="rId12"/>
    <p:sldId id="261" r:id="rId13"/>
    <p:sldId id="263" r:id="rId14"/>
    <p:sldId id="2094" r:id="rId15"/>
    <p:sldId id="257" r:id="rId16"/>
    <p:sldId id="2088" r:id="rId17"/>
    <p:sldId id="2095" r:id="rId18"/>
    <p:sldId id="2096" r:id="rId19"/>
    <p:sldId id="2097" r:id="rId20"/>
    <p:sldId id="2098" r:id="rId21"/>
    <p:sldId id="2099" r:id="rId22"/>
    <p:sldId id="264" r:id="rId23"/>
    <p:sldId id="2087" r:id="rId24"/>
    <p:sldId id="2105" r:id="rId25"/>
    <p:sldId id="2104" r:id="rId26"/>
    <p:sldId id="2106" r:id="rId27"/>
    <p:sldId id="2107" r:id="rId2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A5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49" autoAdjust="0"/>
    <p:restoredTop sz="83422" autoAdjust="0"/>
  </p:normalViewPr>
  <p:slideViewPr>
    <p:cSldViewPr snapToGrid="0">
      <p:cViewPr varScale="1">
        <p:scale>
          <a:sx n="80" d="100"/>
          <a:sy n="80" d="100"/>
        </p:scale>
        <p:origin x="1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24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BAB82-6748-4E8B-B7B8-D98922C46C2A}" type="datetimeFigureOut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09B7E8-4EED-48F2-A254-36EC0C9A54A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098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6195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0584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9624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9335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1252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6029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2604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4222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4241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4310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40317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2675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73639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59308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31858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69760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90060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73459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10413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01272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85759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65726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51557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80911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26766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75633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9B7E8-4EED-48F2-A254-36EC0C9A54A9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6723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投影片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手繪多邊形: 圖案 19">
            <a:extLst>
              <a:ext uri="{FF2B5EF4-FFF2-40B4-BE49-F238E27FC236}">
                <a16:creationId xmlns:a16="http://schemas.microsoft.com/office/drawing/2014/main" id="{3E3561E0-CD5E-D5B7-65D0-8E611902FA20}"/>
              </a:ext>
            </a:extLst>
          </p:cNvPr>
          <p:cNvSpPr/>
          <p:nvPr/>
        </p:nvSpPr>
        <p:spPr>
          <a:xfrm>
            <a:off x="7560000" y="0"/>
            <a:ext cx="4644000" cy="6876000"/>
          </a:xfrm>
          <a:custGeom>
            <a:avLst/>
            <a:gdLst>
              <a:gd name="connsiteX0" fmla="*/ 3438000 w 4644000"/>
              <a:gd name="connsiteY0" fmla="*/ 0 h 6876000"/>
              <a:gd name="connsiteX1" fmla="*/ 4482000 w 4644000"/>
              <a:gd name="connsiteY1" fmla="*/ 0 h 6876000"/>
              <a:gd name="connsiteX2" fmla="*/ 4644000 w 4644000"/>
              <a:gd name="connsiteY2" fmla="*/ 4096 h 6876000"/>
              <a:gd name="connsiteX3" fmla="*/ 4644000 w 4644000"/>
              <a:gd name="connsiteY3" fmla="*/ 6871904 h 6876000"/>
              <a:gd name="connsiteX4" fmla="*/ 4482000 w 4644000"/>
              <a:gd name="connsiteY4" fmla="*/ 6876000 h 6876000"/>
              <a:gd name="connsiteX5" fmla="*/ 3438000 w 4644000"/>
              <a:gd name="connsiteY5" fmla="*/ 6876000 h 6876000"/>
              <a:gd name="connsiteX6" fmla="*/ 0 w 4644000"/>
              <a:gd name="connsiteY6" fmla="*/ 3438000 h 6876000"/>
              <a:gd name="connsiteX7" fmla="*/ 3438000 w 4644000"/>
              <a:gd name="connsiteY7" fmla="*/ 0 h 68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44000" h="6876000">
                <a:moveTo>
                  <a:pt x="3438000" y="0"/>
                </a:moveTo>
                <a:lnTo>
                  <a:pt x="4482000" y="0"/>
                </a:lnTo>
                <a:lnTo>
                  <a:pt x="4644000" y="4096"/>
                </a:lnTo>
                <a:lnTo>
                  <a:pt x="4644000" y="6871904"/>
                </a:lnTo>
                <a:lnTo>
                  <a:pt x="4482000" y="6876000"/>
                </a:lnTo>
                <a:lnTo>
                  <a:pt x="3438000" y="6876000"/>
                </a:lnTo>
                <a:cubicBezTo>
                  <a:pt x="1539245" y="6876000"/>
                  <a:pt x="0" y="5336755"/>
                  <a:pt x="0" y="3438000"/>
                </a:cubicBezTo>
                <a:cubicBezTo>
                  <a:pt x="0" y="1539245"/>
                  <a:pt x="1539245" y="0"/>
                  <a:pt x="3438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2CAF34E-82D1-9795-BF74-711EDFC249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999" y="5328000"/>
            <a:ext cx="6660000" cy="720000"/>
          </a:xfrm>
        </p:spPr>
        <p:txBody>
          <a:bodyPr anchor="ctr"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Presenter Name |</a:t>
            </a:r>
            <a:r>
              <a:rPr lang="zh-TW" altLang="en-US"/>
              <a:t> </a:t>
            </a:r>
            <a:r>
              <a:rPr lang="en-US" altLang="zh-TW"/>
              <a:t>Date</a:t>
            </a:r>
            <a:endParaRPr lang="zh-TW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CC7144F-8EFD-3032-C7DD-77F0C6E20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55700FFF-1366-46F3-A701-D0813FED72A4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E69601C-64A2-57B0-C07E-35A59176E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8CBE088-E840-4C44-A392-803628C8F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CE5D6C9-F8B0-0DE8-F7CB-376D337D4700}"/>
              </a:ext>
            </a:extLst>
          </p:cNvPr>
          <p:cNvSpPr/>
          <p:nvPr/>
        </p:nvSpPr>
        <p:spPr>
          <a:xfrm>
            <a:off x="540000" y="5220000"/>
            <a:ext cx="1080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圖片版面配置區 17">
            <a:extLst>
              <a:ext uri="{FF2B5EF4-FFF2-40B4-BE49-F238E27FC236}">
                <a16:creationId xmlns:a16="http://schemas.microsoft.com/office/drawing/2014/main" id="{3263A511-B189-C1D2-8947-EE39091AFB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00000" y="442800"/>
            <a:ext cx="4104000" cy="5976000"/>
          </a:xfrm>
          <a:custGeom>
            <a:avLst/>
            <a:gdLst>
              <a:gd name="connsiteX0" fmla="*/ 2988000 w 4104000"/>
              <a:gd name="connsiteY0" fmla="*/ 0 h 5976000"/>
              <a:gd name="connsiteX1" fmla="*/ 3876540 w 4104000"/>
              <a:gd name="connsiteY1" fmla="*/ 134335 h 5976000"/>
              <a:gd name="connsiteX2" fmla="*/ 4104000 w 4104000"/>
              <a:gd name="connsiteY2" fmla="*/ 217586 h 5976000"/>
              <a:gd name="connsiteX3" fmla="*/ 4104000 w 4104000"/>
              <a:gd name="connsiteY3" fmla="*/ 5758414 h 5976000"/>
              <a:gd name="connsiteX4" fmla="*/ 3876540 w 4104000"/>
              <a:gd name="connsiteY4" fmla="*/ 5841666 h 5976000"/>
              <a:gd name="connsiteX5" fmla="*/ 2988000 w 4104000"/>
              <a:gd name="connsiteY5" fmla="*/ 5976000 h 5976000"/>
              <a:gd name="connsiteX6" fmla="*/ 0 w 4104000"/>
              <a:gd name="connsiteY6" fmla="*/ 2988000 h 5976000"/>
              <a:gd name="connsiteX7" fmla="*/ 2988000 w 4104000"/>
              <a:gd name="connsiteY7" fmla="*/ 0 h 59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4000" h="5976000">
                <a:moveTo>
                  <a:pt x="2988000" y="0"/>
                </a:moveTo>
                <a:cubicBezTo>
                  <a:pt x="3297417" y="0"/>
                  <a:pt x="3595850" y="47031"/>
                  <a:pt x="3876540" y="134335"/>
                </a:cubicBezTo>
                <a:lnTo>
                  <a:pt x="4104000" y="217586"/>
                </a:lnTo>
                <a:lnTo>
                  <a:pt x="4104000" y="5758414"/>
                </a:lnTo>
                <a:lnTo>
                  <a:pt x="3876540" y="5841666"/>
                </a:lnTo>
                <a:cubicBezTo>
                  <a:pt x="3595850" y="5928969"/>
                  <a:pt x="3297417" y="5976000"/>
                  <a:pt x="2988000" y="5976000"/>
                </a:cubicBezTo>
                <a:cubicBezTo>
                  <a:pt x="1337773" y="5976000"/>
                  <a:pt x="0" y="4638227"/>
                  <a:pt x="0" y="2988000"/>
                </a:cubicBezTo>
                <a:cubicBezTo>
                  <a:pt x="0" y="1337773"/>
                  <a:pt x="1337773" y="0"/>
                  <a:pt x="2988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</a:p>
        </p:txBody>
      </p:sp>
      <p:pic>
        <p:nvPicPr>
          <p:cNvPr id="10" name="圖片 9" descr="一張含有 文字, 字型, 標誌, 設計 的圖片&#10;&#10;自動產生的描述">
            <a:extLst>
              <a:ext uri="{FF2B5EF4-FFF2-40B4-BE49-F238E27FC236}">
                <a16:creationId xmlns:a16="http://schemas.microsoft.com/office/drawing/2014/main" id="{EF05DD2E-CFDB-642D-1F6D-18EC4D1B9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0000"/>
            <a:ext cx="6211086" cy="2160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42EDE35E-30C4-2CD9-115B-30D07A5CCE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1" y="2160000"/>
            <a:ext cx="6660000" cy="2628000"/>
          </a:xfrm>
        </p:spPr>
        <p:txBody>
          <a:bodyPr anchor="ctr">
            <a:normAutofit/>
          </a:bodyPr>
          <a:lstStyle>
            <a:lvl1pPr algn="l">
              <a:defRPr sz="5400" b="1">
                <a:latin typeface="+mj-ea"/>
                <a:ea typeface="+mj-ea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260331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投影片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一張含有 文字, 字型, 標誌, 設計 的圖片&#10;&#10;自動產生的描述">
            <a:extLst>
              <a:ext uri="{FF2B5EF4-FFF2-40B4-BE49-F238E27FC236}">
                <a16:creationId xmlns:a16="http://schemas.microsoft.com/office/drawing/2014/main" id="{D2DDD995-AD87-87B4-9846-7FEA45BB3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0000"/>
            <a:ext cx="6211086" cy="2160000"/>
          </a:xfrm>
          <a:prstGeom prst="rect">
            <a:avLst/>
          </a:prstGeom>
        </p:spPr>
      </p:pic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69AE14F8-318F-EBCF-C4D0-61A00546C30F}"/>
              </a:ext>
            </a:extLst>
          </p:cNvPr>
          <p:cNvSpPr/>
          <p:nvPr/>
        </p:nvSpPr>
        <p:spPr>
          <a:xfrm>
            <a:off x="1" y="5220000"/>
            <a:ext cx="5256001" cy="720000"/>
          </a:xfrm>
          <a:custGeom>
            <a:avLst/>
            <a:gdLst>
              <a:gd name="connsiteX0" fmla="*/ 0 w 5256001"/>
              <a:gd name="connsiteY0" fmla="*/ 0 h 720000"/>
              <a:gd name="connsiteX1" fmla="*/ 4896000 w 5256001"/>
              <a:gd name="connsiteY1" fmla="*/ 0 h 720000"/>
              <a:gd name="connsiteX2" fmla="*/ 5256001 w 5256001"/>
              <a:gd name="connsiteY2" fmla="*/ 360000 h 720000"/>
              <a:gd name="connsiteX3" fmla="*/ 4896000 w 5256001"/>
              <a:gd name="connsiteY3" fmla="*/ 720000 h 720000"/>
              <a:gd name="connsiteX4" fmla="*/ 0 w 5256001"/>
              <a:gd name="connsiteY4" fmla="*/ 72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6001" h="720000">
                <a:moveTo>
                  <a:pt x="0" y="0"/>
                </a:moveTo>
                <a:lnTo>
                  <a:pt x="4896000" y="0"/>
                </a:lnTo>
                <a:cubicBezTo>
                  <a:pt x="5094823" y="0"/>
                  <a:pt x="5256001" y="161177"/>
                  <a:pt x="5256001" y="360000"/>
                </a:cubicBezTo>
                <a:cubicBezTo>
                  <a:pt x="5256001" y="558823"/>
                  <a:pt x="5094823" y="720000"/>
                  <a:pt x="4896000" y="720000"/>
                </a:cubicBezTo>
                <a:lnTo>
                  <a:pt x="0" y="72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1" name="手繪多邊形: 圖案 10">
            <a:extLst>
              <a:ext uri="{FF2B5EF4-FFF2-40B4-BE49-F238E27FC236}">
                <a16:creationId xmlns:a16="http://schemas.microsoft.com/office/drawing/2014/main" id="{D1CF599D-0686-DA5D-DA17-2E4D44665F97}"/>
              </a:ext>
            </a:extLst>
          </p:cNvPr>
          <p:cNvSpPr/>
          <p:nvPr/>
        </p:nvSpPr>
        <p:spPr>
          <a:xfrm>
            <a:off x="5979848" y="3217674"/>
            <a:ext cx="6119881" cy="3640327"/>
          </a:xfrm>
          <a:custGeom>
            <a:avLst/>
            <a:gdLst>
              <a:gd name="connsiteX0" fmla="*/ 4335269 w 6119881"/>
              <a:gd name="connsiteY0" fmla="*/ 1595 h 3640327"/>
              <a:gd name="connsiteX1" fmla="*/ 5680644 w 6119881"/>
              <a:gd name="connsiteY1" fmla="*/ 565801 h 3640327"/>
              <a:gd name="connsiteX2" fmla="*/ 5554080 w 6119881"/>
              <a:gd name="connsiteY2" fmla="*/ 2980792 h 3640327"/>
              <a:gd name="connsiteX3" fmla="*/ 4821592 w 6119881"/>
              <a:gd name="connsiteY3" fmla="*/ 3640327 h 3640327"/>
              <a:gd name="connsiteX4" fmla="*/ 0 w 6119881"/>
              <a:gd name="connsiteY4" fmla="*/ 3640327 h 3640327"/>
              <a:gd name="connsiteX5" fmla="*/ 51840 w 6119881"/>
              <a:gd name="connsiteY5" fmla="*/ 3513794 h 3640327"/>
              <a:gd name="connsiteX6" fmla="*/ 456566 w 6119881"/>
              <a:gd name="connsiteY6" fmla="*/ 2968550 h 3640327"/>
              <a:gd name="connsiteX7" fmla="*/ 3265653 w 6119881"/>
              <a:gd name="connsiteY7" fmla="*/ 439237 h 3640327"/>
              <a:gd name="connsiteX8" fmla="*/ 4335269 w 6119881"/>
              <a:gd name="connsiteY8" fmla="*/ 1595 h 3640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9881" h="3640327">
                <a:moveTo>
                  <a:pt x="4335269" y="1595"/>
                </a:moveTo>
                <a:cubicBezTo>
                  <a:pt x="4827561" y="-19624"/>
                  <a:pt x="5325183" y="171021"/>
                  <a:pt x="5680644" y="565801"/>
                </a:cubicBezTo>
                <a:cubicBezTo>
                  <a:pt x="6312576" y="1267632"/>
                  <a:pt x="6255911" y="2348860"/>
                  <a:pt x="5554080" y="2980792"/>
                </a:cubicBezTo>
                <a:lnTo>
                  <a:pt x="4821592" y="3640327"/>
                </a:lnTo>
                <a:lnTo>
                  <a:pt x="0" y="3640327"/>
                </a:lnTo>
                <a:lnTo>
                  <a:pt x="51840" y="3513794"/>
                </a:lnTo>
                <a:cubicBezTo>
                  <a:pt x="145974" y="3312597"/>
                  <a:pt x="281109" y="3126533"/>
                  <a:pt x="456566" y="2968550"/>
                </a:cubicBezTo>
                <a:lnTo>
                  <a:pt x="3265653" y="439237"/>
                </a:lnTo>
                <a:cubicBezTo>
                  <a:pt x="3572705" y="162767"/>
                  <a:pt x="3952375" y="18098"/>
                  <a:pt x="4335269" y="159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1" name="圖片版面配置區 20">
            <a:extLst>
              <a:ext uri="{FF2B5EF4-FFF2-40B4-BE49-F238E27FC236}">
                <a16:creationId xmlns:a16="http://schemas.microsoft.com/office/drawing/2014/main" id="{5DDF6004-BF08-8441-F40F-B105C86837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23622" y="0"/>
            <a:ext cx="4680378" cy="4443120"/>
          </a:xfrm>
          <a:custGeom>
            <a:avLst/>
            <a:gdLst>
              <a:gd name="connsiteX0" fmla="*/ 2045424 w 4680378"/>
              <a:gd name="connsiteY0" fmla="*/ 0 h 4443120"/>
              <a:gd name="connsiteX1" fmla="*/ 4680378 w 4680378"/>
              <a:gd name="connsiteY1" fmla="*/ 0 h 4443120"/>
              <a:gd name="connsiteX2" fmla="*/ 4680378 w 4680378"/>
              <a:gd name="connsiteY2" fmla="*/ 2471755 h 4443120"/>
              <a:gd name="connsiteX3" fmla="*/ 3004452 w 4680378"/>
              <a:gd name="connsiteY3" fmla="*/ 3980765 h 4443120"/>
              <a:gd name="connsiteX4" fmla="*/ 462356 w 4680378"/>
              <a:gd name="connsiteY4" fmla="*/ 3847540 h 4443120"/>
              <a:gd name="connsiteX5" fmla="*/ 595582 w 4680378"/>
              <a:gd name="connsiteY5" fmla="*/ 1305444 h 444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80378" h="4443120">
                <a:moveTo>
                  <a:pt x="2045424" y="0"/>
                </a:moveTo>
                <a:lnTo>
                  <a:pt x="4680378" y="0"/>
                </a:lnTo>
                <a:lnTo>
                  <a:pt x="4680378" y="2471755"/>
                </a:lnTo>
                <a:lnTo>
                  <a:pt x="3004452" y="3980765"/>
                </a:lnTo>
                <a:cubicBezTo>
                  <a:pt x="2265682" y="4645957"/>
                  <a:pt x="1127547" y="4586310"/>
                  <a:pt x="462356" y="3847540"/>
                </a:cubicBezTo>
                <a:cubicBezTo>
                  <a:pt x="-202836" y="3108770"/>
                  <a:pt x="-143189" y="1970635"/>
                  <a:pt x="595582" y="130544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122324F4-7D7E-10B8-BB5C-299D94C19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F15F-1C26-45C5-8477-BBCB81EEDA83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4862679-7020-7110-2ECF-262533D1B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3F2C3E0-8C0F-CAE1-57E9-1A69A5ED4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B760530E-D3F7-B881-5CA3-13CF604F4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2160000"/>
            <a:ext cx="6660064" cy="2628000"/>
          </a:xfrm>
        </p:spPr>
        <p:txBody>
          <a:bodyPr>
            <a:normAutofit/>
          </a:bodyPr>
          <a:lstStyle>
            <a:lvl1pPr>
              <a:defRPr sz="5400" baseline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3" name="文字版面配置區 12">
            <a:extLst>
              <a:ext uri="{FF2B5EF4-FFF2-40B4-BE49-F238E27FC236}">
                <a16:creationId xmlns:a16="http://schemas.microsoft.com/office/drawing/2014/main" id="{E18DEE52-A001-21CB-832D-5D6CA5F0F6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0000" y="5292000"/>
            <a:ext cx="4500000" cy="576000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69800" indent="0">
              <a:buNone/>
              <a:defRPr/>
            </a:lvl2pPr>
          </a:lstStyle>
          <a:p>
            <a:pPr lvl="0"/>
            <a:r>
              <a:rPr lang="en-US" altLang="zh-TW"/>
              <a:t>Presenter Name | Date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0540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88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投影片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 descr="一張含有 圖畫, 寫生, 藝術, 圖解 的圖片&#10;&#10;自動產生的描述">
            <a:extLst>
              <a:ext uri="{FF2B5EF4-FFF2-40B4-BE49-F238E27FC236}">
                <a16:creationId xmlns:a16="http://schemas.microsoft.com/office/drawing/2014/main" id="{DA9DCB08-A60D-8252-8A9E-595FAA75E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00" y="0"/>
            <a:ext cx="6839712" cy="6858000"/>
          </a:xfrm>
          <a:prstGeom prst="rect">
            <a:avLst/>
          </a:prstGeom>
        </p:spPr>
      </p:pic>
      <p:pic>
        <p:nvPicPr>
          <p:cNvPr id="12" name="圖片 11" descr="一張含有 文字, 字型, 標誌, 設計 的圖片&#10;&#10;自動產生的描述">
            <a:extLst>
              <a:ext uri="{FF2B5EF4-FFF2-40B4-BE49-F238E27FC236}">
                <a16:creationId xmlns:a16="http://schemas.microsoft.com/office/drawing/2014/main" id="{81384187-79FD-54ED-B434-5103FA458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0000"/>
            <a:ext cx="6211086" cy="2160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42EDE35E-30C4-2CD9-115B-30D07A5CCE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1" y="2160000"/>
            <a:ext cx="6660000" cy="2628000"/>
          </a:xfrm>
        </p:spPr>
        <p:txBody>
          <a:bodyPr anchor="ctr">
            <a:normAutofit/>
          </a:bodyPr>
          <a:lstStyle>
            <a:lvl1pPr algn="l">
              <a:defRPr sz="54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2CAF34E-82D1-9795-BF74-711EDFC249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999" y="5328000"/>
            <a:ext cx="6660000" cy="720000"/>
          </a:xfrm>
        </p:spPr>
        <p:txBody>
          <a:bodyPr anchor="ctr"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Presenter Name |</a:t>
            </a:r>
            <a:r>
              <a:rPr lang="zh-TW" altLang="en-US"/>
              <a:t> </a:t>
            </a:r>
            <a:r>
              <a:rPr lang="en-US" altLang="zh-TW"/>
              <a:t>Date</a:t>
            </a:r>
            <a:endParaRPr lang="zh-TW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CC7144F-8EFD-3032-C7DD-77F0C6E20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55700FFF-1366-46F3-A701-D0813FED72A4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E69601C-64A2-57B0-C07E-35A59176E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8CBE088-E840-4C44-A392-803628C8F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CE5D6C9-F8B0-0DE8-F7CB-376D337D4700}"/>
              </a:ext>
            </a:extLst>
          </p:cNvPr>
          <p:cNvSpPr/>
          <p:nvPr/>
        </p:nvSpPr>
        <p:spPr>
          <a:xfrm>
            <a:off x="540000" y="5220000"/>
            <a:ext cx="1080000" cy="7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8303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訂版面配置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9B9B7916-379B-9278-450F-C428E3D32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6000"/>
            <a:ext cx="12192000" cy="719328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8BAE45F-3E3C-307F-2A2B-8C4C63C83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1278A8BB-14CB-9F44-4CBA-7350B1088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99121-9E93-4BAB-9FB9-D807182A50AC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E53A4F68-DE25-E81A-3609-BC37640D5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89C9DA34-1C41-21BF-2239-F83A5DF4C100}"/>
              </a:ext>
            </a:extLst>
          </p:cNvPr>
          <p:cNvSpPr/>
          <p:nvPr/>
        </p:nvSpPr>
        <p:spPr>
          <a:xfrm>
            <a:off x="11628000" y="6300000"/>
            <a:ext cx="432000" cy="43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8278B7C-1F5D-9980-D454-1DB46AB06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內容版面配置區 7">
            <a:extLst>
              <a:ext uri="{FF2B5EF4-FFF2-40B4-BE49-F238E27FC236}">
                <a16:creationId xmlns:a16="http://schemas.microsoft.com/office/drawing/2014/main" id="{19BDE2A1-5F58-B3F4-4F97-E6A615B5F0A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750" y="1656000"/>
            <a:ext cx="11123613" cy="4572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pic>
        <p:nvPicPr>
          <p:cNvPr id="12" name="圖片 11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A239ED55-9B7B-4782-B665-2FC64B518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75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訂版面配置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E5DF40B9-5D13-6A5D-02B0-03F471F7D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6000"/>
            <a:ext cx="12192000" cy="719328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1B4D1DD3-F6D6-55FD-4722-E9CF7372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FBEC29F-254E-5141-9FED-5EA36C357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676D4-60D7-47F1-9FD9-747275BB2482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79F70B7-796C-4406-1066-A1DA597BC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2441A2C-8402-B260-0464-A5738782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506D791F-F223-A26F-4020-C3D21C22EF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750" y="1656000"/>
            <a:ext cx="11123613" cy="4572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pic>
        <p:nvPicPr>
          <p:cNvPr id="10" name="圖片 9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B1532964-CD1E-0816-8E42-A57AA5369C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967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訂版面配置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 descr="一張含有 文字, 黃色, 柳橙, 螢幕擷取畫面 的圖片&#10;&#10;自動產生的描述">
            <a:extLst>
              <a:ext uri="{FF2B5EF4-FFF2-40B4-BE49-F238E27FC236}">
                <a16:creationId xmlns:a16="http://schemas.microsoft.com/office/drawing/2014/main" id="{10068834-BAFE-73A6-E304-FFF57A216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38656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1B4D1DD3-F6D6-55FD-4722-E9CF73729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648000"/>
            <a:ext cx="10044000" cy="900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FBEC29F-254E-5141-9FED-5EA36C357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8250E-2CCD-44C8-8635-B2723D98F501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79F70B7-796C-4406-1066-A1DA597BC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2441A2C-8402-B260-0464-A5738782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506D791F-F223-A26F-4020-C3D21C22EF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0000" y="1656000"/>
            <a:ext cx="10044000" cy="4572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pic>
        <p:nvPicPr>
          <p:cNvPr id="10" name="圖片 9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8030EBAD-D3C5-CA0B-8239-C4D85CE30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276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訂版面配置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 descr="一張含有 設計 的圖片&#10;&#10;描述是以低可信度自動產生">
            <a:extLst>
              <a:ext uri="{FF2B5EF4-FFF2-40B4-BE49-F238E27FC236}">
                <a16:creationId xmlns:a16="http://schemas.microsoft.com/office/drawing/2014/main" id="{75F755E1-C8FF-5FDA-2A95-313C79A66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6000"/>
            <a:ext cx="12192000" cy="468172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A958557-F766-61C1-48DD-56A53E224FD7}"/>
              </a:ext>
            </a:extLst>
          </p:cNvPr>
          <p:cNvSpPr/>
          <p:nvPr/>
        </p:nvSpPr>
        <p:spPr>
          <a:xfrm>
            <a:off x="0" y="648000"/>
            <a:ext cx="12204000" cy="9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A2BCF951-0955-7E78-41B0-5BAE014F0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648000"/>
            <a:ext cx="11124000" cy="9000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AAEFD1C-FD7D-7BCC-51D3-C30E9BDF3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AB7D0-3AB2-4E3F-A847-D4A3029A0BE5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6155765-C570-2117-F37A-FAB0CD14B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E1B2F9D-4D9A-425C-7979-A37412A54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BECFE7B4-A7E4-1564-49F5-BDE99A8427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0000" y="1656000"/>
            <a:ext cx="11123613" cy="4572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pic>
        <p:nvPicPr>
          <p:cNvPr id="11" name="圖片 10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8AE1F910-05A7-4B74-C01F-D7436436A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623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訂版面配置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 descr="一張含有 設計, 樣式 的圖片&#10;&#10;描述是以低可信度自動產生">
            <a:extLst>
              <a:ext uri="{FF2B5EF4-FFF2-40B4-BE49-F238E27FC236}">
                <a16:creationId xmlns:a16="http://schemas.microsoft.com/office/drawing/2014/main" id="{9C6B79BF-598C-DE4D-5723-6D0EFB480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1B4D1DD3-F6D6-55FD-4722-E9CF7372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FBEC29F-254E-5141-9FED-5EA36C357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D126-1241-43C9-AE16-9BBDFDE4A93A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79F70B7-796C-4406-1066-A1DA597BC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2441A2C-8402-B260-0464-A5738782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506D791F-F223-A26F-4020-C3D21C22EF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750" y="1656000"/>
            <a:ext cx="11123613" cy="4572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pic>
        <p:nvPicPr>
          <p:cNvPr id="10" name="圖片 9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76D9D9E1-9906-3FB8-3DCA-D987D0C22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640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自訂版面配置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一張含有 設計 的圖片&#10;&#10;描述是以低可信度自動產生">
            <a:extLst>
              <a:ext uri="{FF2B5EF4-FFF2-40B4-BE49-F238E27FC236}">
                <a16:creationId xmlns:a16="http://schemas.microsoft.com/office/drawing/2014/main" id="{E9451A67-4F08-0C07-B939-B43C6B9EB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6000"/>
            <a:ext cx="12192000" cy="4681728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1B4D1DD3-F6D6-55FD-4722-E9CF7372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FBEC29F-254E-5141-9FED-5EA36C357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AD126-1241-43C9-AE16-9BBDFDE4A93A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79F70B7-796C-4406-1066-A1DA597BC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2441A2C-8402-B260-0464-A5738782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506D791F-F223-A26F-4020-C3D21C22EF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750" y="1656000"/>
            <a:ext cx="11123613" cy="4572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pic>
        <p:nvPicPr>
          <p:cNvPr id="10" name="圖片 9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76D9D9E1-9906-3FB8-3DCA-D987D0C22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896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訂版面配置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 descr="一張含有 寫生, 圖畫, 藝術 的圖片&#10;&#10;自動產生的描述">
            <a:extLst>
              <a:ext uri="{FF2B5EF4-FFF2-40B4-BE49-F238E27FC236}">
                <a16:creationId xmlns:a16="http://schemas.microsoft.com/office/drawing/2014/main" id="{CB2329A4-8E34-FD14-0CFD-7A8076F91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00" y="0"/>
            <a:ext cx="6839712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1B4D1DD3-F6D6-55FD-4722-E9CF7372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FBEC29F-254E-5141-9FED-5EA36C357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FF07-FEEA-46A6-AA42-C4F7D579E96F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79F70B7-796C-4406-1066-A1DA597BC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2441A2C-8402-B260-0464-A5738782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506D791F-F223-A26F-4020-C3D21C22EF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750" y="1656000"/>
            <a:ext cx="11123613" cy="4572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pic>
        <p:nvPicPr>
          <p:cNvPr id="10" name="圖片 9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76D9D9E1-9906-3FB8-3DCA-D987D0C22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536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訂版面配置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 descr="一張含有 黃色, 琥珀, 黃金, 柳橙 的圖片&#10;&#10;自動產生的描述">
            <a:extLst>
              <a:ext uri="{FF2B5EF4-FFF2-40B4-BE49-F238E27FC236}">
                <a16:creationId xmlns:a16="http://schemas.microsoft.com/office/drawing/2014/main" id="{84988AE0-E096-91C0-FCA8-1F5E8F64E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02736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1B4D1DD3-F6D6-55FD-4722-E9CF73729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5455" y="648000"/>
            <a:ext cx="7738543" cy="900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FBEC29F-254E-5141-9FED-5EA36C357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6FF07-FEEA-46A6-AA42-C4F7D579E96F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79F70B7-796C-4406-1066-A1DA597BC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2441A2C-8402-B260-0464-A5738782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506D791F-F223-A26F-4020-C3D21C22EF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24820" y="1656000"/>
            <a:ext cx="7738543" cy="4572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pic>
        <p:nvPicPr>
          <p:cNvPr id="6" name="圖片 5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D66CA07E-6B27-ADDD-E9C7-6036706CA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14389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訂版面配置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B4D1DD3-F6D6-55FD-4722-E9CF7372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FBEC29F-254E-5141-9FED-5EA36C357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775C2-4E1B-43CC-A7E8-550FBAF6301E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79F70B7-796C-4406-1066-A1DA597BC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2441A2C-8402-B260-0464-A5738782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506D791F-F223-A26F-4020-C3D21C22EF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750" y="1656000"/>
            <a:ext cx="11123613" cy="4572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pic>
        <p:nvPicPr>
          <p:cNvPr id="6" name="圖片 5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D66CA07E-6B27-ADDD-E9C7-6036706CA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11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訂版面配置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 descr="一張含有 文字, 黃色, 柳橙, 螢幕擷取畫面 的圖片&#10;&#10;自動產生的描述">
            <a:extLst>
              <a:ext uri="{FF2B5EF4-FFF2-40B4-BE49-F238E27FC236}">
                <a16:creationId xmlns:a16="http://schemas.microsoft.com/office/drawing/2014/main" id="{D725B53E-C439-4B5F-B8A9-01CBF5FC3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38656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20592A85-E115-0556-6F71-7772E07D8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648000"/>
            <a:ext cx="6840000" cy="900000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4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5E9A406-CA2E-FFE5-8E9A-A7CE64DF4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656000"/>
            <a:ext cx="6840000" cy="4572000"/>
          </a:xfrm>
        </p:spPr>
        <p:txBody>
          <a:bodyPr/>
          <a:lstStyle>
            <a:lvl1pPr marL="252000" indent="-252000">
              <a:lnSpc>
                <a:spcPct val="100000"/>
              </a:lnSpc>
              <a:defRPr/>
            </a:lvl1pPr>
            <a:lvl2pPr marL="540000" indent="-252000">
              <a:lnSpc>
                <a:spcPct val="100000"/>
              </a:lnSpc>
              <a:spcBef>
                <a:spcPts val="600"/>
              </a:spcBef>
              <a:defRPr/>
            </a:lvl2pPr>
            <a:lvl3pPr marL="864000" indent="-216000">
              <a:lnSpc>
                <a:spcPct val="100000"/>
              </a:lnSpc>
              <a:spcBef>
                <a:spcPts val="600"/>
              </a:spcBef>
              <a:defRPr/>
            </a:lvl3pPr>
            <a:lvl4pPr marL="1188000" indent="-216000">
              <a:lnSpc>
                <a:spcPct val="100000"/>
              </a:lnSpc>
              <a:spcBef>
                <a:spcPts val="600"/>
              </a:spcBef>
              <a:defRPr/>
            </a:lvl4pPr>
            <a:lvl5pPr marL="1440000" indent="-180000">
              <a:lnSpc>
                <a:spcPct val="10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4732B0B-ECC5-9DCC-A1DC-BFFEBCEB4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7C571-54D0-4CE9-ADCC-F45B5497B86A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DEBDB9E-5BFA-5610-61EE-B7A523210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71ADAA-9EAF-0206-F9E6-60BBB71F7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圖片版面配置區 12">
            <a:extLst>
              <a:ext uri="{FF2B5EF4-FFF2-40B4-BE49-F238E27FC236}">
                <a16:creationId xmlns:a16="http://schemas.microsoft.com/office/drawing/2014/main" id="{F1BA15BB-C013-31F1-6CE3-6F6062B27C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60000" y="648000"/>
            <a:ext cx="3960000" cy="5580000"/>
          </a:xfrm>
          <a:custGeom>
            <a:avLst/>
            <a:gdLst>
              <a:gd name="connsiteX0" fmla="*/ 327705 w 3960000"/>
              <a:gd name="connsiteY0" fmla="*/ 0 h 5579275"/>
              <a:gd name="connsiteX1" fmla="*/ 3632295 w 3960000"/>
              <a:gd name="connsiteY1" fmla="*/ 0 h 5579275"/>
              <a:gd name="connsiteX2" fmla="*/ 3692597 w 3960000"/>
              <a:gd name="connsiteY2" fmla="*/ 6079 h 5579275"/>
              <a:gd name="connsiteX3" fmla="*/ 3960000 w 3960000"/>
              <a:gd name="connsiteY3" fmla="*/ 334172 h 5579275"/>
              <a:gd name="connsiteX4" fmla="*/ 3960000 w 3960000"/>
              <a:gd name="connsiteY4" fmla="*/ 5244378 h 5579275"/>
              <a:gd name="connsiteX5" fmla="*/ 3625103 w 3960000"/>
              <a:gd name="connsiteY5" fmla="*/ 5579275 h 5579275"/>
              <a:gd name="connsiteX6" fmla="*/ 334897 w 3960000"/>
              <a:gd name="connsiteY6" fmla="*/ 5579275 h 5579275"/>
              <a:gd name="connsiteX7" fmla="*/ 0 w 3960000"/>
              <a:gd name="connsiteY7" fmla="*/ 5244378 h 5579275"/>
              <a:gd name="connsiteX8" fmla="*/ 0 w 3960000"/>
              <a:gd name="connsiteY8" fmla="*/ 334172 h 5579275"/>
              <a:gd name="connsiteX9" fmla="*/ 267404 w 3960000"/>
              <a:gd name="connsiteY9" fmla="*/ 6079 h 557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60000" h="5579275">
                <a:moveTo>
                  <a:pt x="327705" y="0"/>
                </a:moveTo>
                <a:lnTo>
                  <a:pt x="3632295" y="0"/>
                </a:lnTo>
                <a:lnTo>
                  <a:pt x="3692597" y="6079"/>
                </a:lnTo>
                <a:cubicBezTo>
                  <a:pt x="3845204" y="37307"/>
                  <a:pt x="3960000" y="172333"/>
                  <a:pt x="3960000" y="334172"/>
                </a:cubicBezTo>
                <a:lnTo>
                  <a:pt x="3960000" y="5244378"/>
                </a:lnTo>
                <a:cubicBezTo>
                  <a:pt x="3960000" y="5429337"/>
                  <a:pt x="3810062" y="5579275"/>
                  <a:pt x="3625103" y="5579275"/>
                </a:cubicBezTo>
                <a:lnTo>
                  <a:pt x="334897" y="5579275"/>
                </a:lnTo>
                <a:cubicBezTo>
                  <a:pt x="149938" y="5579275"/>
                  <a:pt x="0" y="5429337"/>
                  <a:pt x="0" y="5244378"/>
                </a:cubicBezTo>
                <a:lnTo>
                  <a:pt x="0" y="334172"/>
                </a:lnTo>
                <a:cubicBezTo>
                  <a:pt x="0" y="172333"/>
                  <a:pt x="114797" y="37307"/>
                  <a:pt x="267404" y="607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zh-TW" altLang="en-US"/>
              <a:t>按一下圖示以新增圖片</a:t>
            </a:r>
          </a:p>
        </p:txBody>
      </p:sp>
      <p:pic>
        <p:nvPicPr>
          <p:cNvPr id="10" name="圖片 9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6B04593E-2E5A-3BC8-21BF-E2E54AF462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95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F4C674F-4308-E41B-D34E-26D8817FA9CF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9D08E437-DBF1-D8EB-051E-7B8E7B0B0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440000"/>
            <a:ext cx="10764000" cy="1512000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6B6E82C-F042-3EDC-DCFD-856720F2B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3780000"/>
            <a:ext cx="107640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2D23024-ECE6-637B-A7AB-4A3F6F04D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926BC-A8AF-4EB9-84E2-3FE1746E4E94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85A75E9-EA0B-FBFB-89A4-B63FF0744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9A924C0-39D6-4DBF-F4A2-3B6150384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410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: 圖案 9">
            <a:extLst>
              <a:ext uri="{FF2B5EF4-FFF2-40B4-BE49-F238E27FC236}">
                <a16:creationId xmlns:a16="http://schemas.microsoft.com/office/drawing/2014/main" id="{D43C72A6-25D7-74B6-2517-2A123D14883E}"/>
              </a:ext>
            </a:extLst>
          </p:cNvPr>
          <p:cNvSpPr/>
          <p:nvPr/>
        </p:nvSpPr>
        <p:spPr>
          <a:xfrm>
            <a:off x="1" y="720001"/>
            <a:ext cx="4403037" cy="5508000"/>
          </a:xfrm>
          <a:custGeom>
            <a:avLst/>
            <a:gdLst>
              <a:gd name="connsiteX0" fmla="*/ 0 w 4403037"/>
              <a:gd name="connsiteY0" fmla="*/ 0 h 5508000"/>
              <a:gd name="connsiteX1" fmla="*/ 1649037 w 4403037"/>
              <a:gd name="connsiteY1" fmla="*/ 0 h 5508000"/>
              <a:gd name="connsiteX2" fmla="*/ 4403037 w 4403037"/>
              <a:gd name="connsiteY2" fmla="*/ 2754000 h 5508000"/>
              <a:gd name="connsiteX3" fmla="*/ 4403036 w 4403037"/>
              <a:gd name="connsiteY3" fmla="*/ 2754000 h 5508000"/>
              <a:gd name="connsiteX4" fmla="*/ 1649036 w 4403037"/>
              <a:gd name="connsiteY4" fmla="*/ 5508000 h 5508000"/>
              <a:gd name="connsiteX5" fmla="*/ 0 w 4403037"/>
              <a:gd name="connsiteY5" fmla="*/ 5508000 h 5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3037" h="5508000">
                <a:moveTo>
                  <a:pt x="0" y="0"/>
                </a:moveTo>
                <a:lnTo>
                  <a:pt x="1649037" y="0"/>
                </a:lnTo>
                <a:cubicBezTo>
                  <a:pt x="3170029" y="0"/>
                  <a:pt x="4403037" y="1233008"/>
                  <a:pt x="4403037" y="2754000"/>
                </a:cubicBezTo>
                <a:lnTo>
                  <a:pt x="4403036" y="2754000"/>
                </a:lnTo>
                <a:cubicBezTo>
                  <a:pt x="4403036" y="4274992"/>
                  <a:pt x="3170028" y="5508000"/>
                  <a:pt x="1649036" y="5508000"/>
                </a:cubicBezTo>
                <a:lnTo>
                  <a:pt x="0" y="550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0DE7831-A410-36AD-E3BA-AEF596CA3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793425"/>
            <a:ext cx="3574800" cy="327553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1772621-933A-1ECD-9EF7-4A95E202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07998" y="648000"/>
            <a:ext cx="6984000" cy="558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9D2A946-DF85-D409-FFBE-E30E4A09F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DBAC0-1603-4011-AFF3-AEC6D52DBA65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37BA442-74B4-2EA5-E229-BFAEEC283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B6E1ABB-63F2-AB76-FC54-B5A3C7F91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4" name="圖片 3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48DA1059-D980-620D-5595-1F041C576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98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0DE7831-A410-36AD-E3BA-AEF596CA3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1772621-933A-1ECD-9EF7-4A95E202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656000"/>
            <a:ext cx="5472000" cy="4572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9C8C5CE-49C8-D97E-D774-D6BB8EBD6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000" y="1656000"/>
            <a:ext cx="5472000" cy="4572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9D2A946-DF85-D409-FFBE-E30E4A09F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B0F9B-A0FA-4FA0-A12A-867FFB4F7831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37BA442-74B4-2EA5-E229-BFAEEC283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B6E1ABB-63F2-AB76-FC54-B5A3C7F91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9" name="圖片 8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1A59430D-96AE-60D6-5D4A-9030CD61F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202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圓角 8">
            <a:extLst>
              <a:ext uri="{FF2B5EF4-FFF2-40B4-BE49-F238E27FC236}">
                <a16:creationId xmlns:a16="http://schemas.microsoft.com/office/drawing/2014/main" id="{8CE906D9-F5C9-BAD7-D6C5-A803F2EFC729}"/>
              </a:ext>
            </a:extLst>
          </p:cNvPr>
          <p:cNvSpPr>
            <a:spLocks noChangeAspect="1"/>
          </p:cNvSpPr>
          <p:nvPr/>
        </p:nvSpPr>
        <p:spPr>
          <a:xfrm rot="2700000">
            <a:off x="-3600000" y="-720000"/>
            <a:ext cx="10197648" cy="68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0DE7831-A410-36AD-E3BA-AEF596CA3F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2000" y="648000"/>
            <a:ext cx="5472000" cy="900000"/>
          </a:xfrm>
        </p:spPr>
        <p:txBody>
          <a:bodyPr/>
          <a:lstStyle/>
          <a:p>
            <a:r>
              <a:rPr lang="zh-TW" altLang="en-US"/>
              <a:t>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1772621-933A-1ECD-9EF7-4A95E202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656000"/>
            <a:ext cx="5472000" cy="457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9C8C5CE-49C8-D97E-D774-D6BB8EBD6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000" y="1656000"/>
            <a:ext cx="5472000" cy="4572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9D2A946-DF85-D409-FFBE-E30E4A09F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70079-2551-4759-B41C-619E0D2E4A41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37BA442-74B4-2EA5-E229-BFAEEC283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B6E1ABB-63F2-AB76-FC54-B5A3C7F91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92AE199E-2CB5-9BFC-E718-BEA0DD57B714}"/>
              </a:ext>
            </a:extLst>
          </p:cNvPr>
          <p:cNvSpPr txBox="1">
            <a:spLocks/>
          </p:cNvSpPr>
          <p:nvPr/>
        </p:nvSpPr>
        <p:spPr>
          <a:xfrm>
            <a:off x="540000" y="648000"/>
            <a:ext cx="5472000" cy="9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 baseline="0">
                <a:solidFill>
                  <a:schemeClr val="accent1"/>
                </a:solidFill>
                <a:latin typeface="Fira Sans" panose="020F0502020204030204" pitchFamily="34" charset="0"/>
                <a:ea typeface="Microsoft JhengHei" panose="020B0604030504040204" pitchFamily="34" charset="-120"/>
                <a:cs typeface="+mj-cs"/>
              </a:defRPr>
            </a:lvl1pPr>
          </a:lstStyle>
          <a:p>
            <a:r>
              <a:rPr lang="zh-TW" altLang="en-US">
                <a:solidFill>
                  <a:schemeClr val="bg1"/>
                </a:solidFill>
              </a:rPr>
              <a:t>編輯母片標題樣式</a:t>
            </a:r>
          </a:p>
        </p:txBody>
      </p:sp>
      <p:pic>
        <p:nvPicPr>
          <p:cNvPr id="8" name="圖片 7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A6CCF051-6E5D-7FA1-C2B1-2B26B45E1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909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 descr="一張含有 設計 的圖片&#10;&#10;描述是以低可信度自動產生">
            <a:extLst>
              <a:ext uri="{FF2B5EF4-FFF2-40B4-BE49-F238E27FC236}">
                <a16:creationId xmlns:a16="http://schemas.microsoft.com/office/drawing/2014/main" id="{6253D051-F311-68CA-1115-FBD132684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6000"/>
            <a:ext cx="12192000" cy="4681728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760EDF6A-D411-43B7-2C2B-0ED58FEB7CA6}"/>
              </a:ext>
            </a:extLst>
          </p:cNvPr>
          <p:cNvSpPr/>
          <p:nvPr/>
        </p:nvSpPr>
        <p:spPr>
          <a:xfrm>
            <a:off x="0" y="648000"/>
            <a:ext cx="12204000" cy="9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0DE7831-A410-36AD-E3BA-AEF596CA3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648000"/>
            <a:ext cx="11124000" cy="9000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1772621-933A-1ECD-9EF7-4A95E202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656000"/>
            <a:ext cx="5472000" cy="4572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9C8C5CE-49C8-D97E-D774-D6BB8EBD6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000" y="1656000"/>
            <a:ext cx="5472000" cy="4572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9D2A946-DF85-D409-FFBE-E30E4A09F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FFEE-CB7B-41C0-8E68-1649CA6D7237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37BA442-74B4-2EA5-E229-BFAEEC283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B6E1ABB-63F2-AB76-FC54-B5A3C7F91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9" name="圖片 8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3D5EB7AE-1154-8E2B-CB50-D4C20F4C4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866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手繪多邊形: 圖案 10">
            <a:extLst>
              <a:ext uri="{FF2B5EF4-FFF2-40B4-BE49-F238E27FC236}">
                <a16:creationId xmlns:a16="http://schemas.microsoft.com/office/drawing/2014/main" id="{501C4466-49FE-F77C-8D16-279D84067F2B}"/>
              </a:ext>
            </a:extLst>
          </p:cNvPr>
          <p:cNvSpPr/>
          <p:nvPr/>
        </p:nvSpPr>
        <p:spPr>
          <a:xfrm>
            <a:off x="1" y="720001"/>
            <a:ext cx="4403037" cy="5508000"/>
          </a:xfrm>
          <a:custGeom>
            <a:avLst/>
            <a:gdLst>
              <a:gd name="connsiteX0" fmla="*/ 0 w 4403037"/>
              <a:gd name="connsiteY0" fmla="*/ 0 h 5508000"/>
              <a:gd name="connsiteX1" fmla="*/ 1649037 w 4403037"/>
              <a:gd name="connsiteY1" fmla="*/ 0 h 5508000"/>
              <a:gd name="connsiteX2" fmla="*/ 4403037 w 4403037"/>
              <a:gd name="connsiteY2" fmla="*/ 2754000 h 5508000"/>
              <a:gd name="connsiteX3" fmla="*/ 4403036 w 4403037"/>
              <a:gd name="connsiteY3" fmla="*/ 2754000 h 5508000"/>
              <a:gd name="connsiteX4" fmla="*/ 1649036 w 4403037"/>
              <a:gd name="connsiteY4" fmla="*/ 5508000 h 5508000"/>
              <a:gd name="connsiteX5" fmla="*/ 0 w 4403037"/>
              <a:gd name="connsiteY5" fmla="*/ 5508000 h 5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3037" h="5508000">
                <a:moveTo>
                  <a:pt x="0" y="0"/>
                </a:moveTo>
                <a:lnTo>
                  <a:pt x="1649037" y="0"/>
                </a:lnTo>
                <a:cubicBezTo>
                  <a:pt x="3170029" y="0"/>
                  <a:pt x="4403037" y="1233008"/>
                  <a:pt x="4403037" y="2754000"/>
                </a:cubicBezTo>
                <a:lnTo>
                  <a:pt x="4403036" y="2754000"/>
                </a:lnTo>
                <a:cubicBezTo>
                  <a:pt x="4403036" y="4274992"/>
                  <a:pt x="3170028" y="5508000"/>
                  <a:pt x="1649036" y="5508000"/>
                </a:cubicBezTo>
                <a:lnTo>
                  <a:pt x="0" y="550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0DE7831-A410-36AD-E3BA-AEF596CA3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793425"/>
            <a:ext cx="3574800" cy="327553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1772621-933A-1ECD-9EF7-4A95E202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08000" y="648000"/>
            <a:ext cx="3420000" cy="558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9C8C5CE-49C8-D97E-D774-D6BB8EBD6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44000" y="648000"/>
            <a:ext cx="3420000" cy="558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9D2A946-DF85-D409-FFBE-E30E4A09F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58158-D8F1-421D-8A91-77A0AE2071D1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37BA442-74B4-2EA5-E229-BFAEEC283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B6E1ABB-63F2-AB76-FC54-B5A3C7F91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9" name="圖片 8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1124203D-93D9-98A3-F49C-16DAA7CBA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26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leston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CBE87-9CD6-F83E-C7D6-64CB1B7DD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09C9F325-7D0F-7CD4-3F4B-78132BACA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6371E-E211-44AE-BA43-391F9D402D11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7961A27-2201-D614-7846-E90641F19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A015597-F23F-BD26-CD92-631B09035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F49647F-4AD6-E4FF-2E99-FB679208C7AF}"/>
              </a:ext>
            </a:extLst>
          </p:cNvPr>
          <p:cNvSpPr/>
          <p:nvPr/>
        </p:nvSpPr>
        <p:spPr>
          <a:xfrm>
            <a:off x="540000" y="3924000"/>
            <a:ext cx="1800000" cy="14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F96361E-1F68-B1A4-3646-90C7ABAAC961}"/>
              </a:ext>
            </a:extLst>
          </p:cNvPr>
          <p:cNvSpPr/>
          <p:nvPr/>
        </p:nvSpPr>
        <p:spPr>
          <a:xfrm>
            <a:off x="2340000" y="3924000"/>
            <a:ext cx="1800000" cy="14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6CB29E0-346C-7118-9185-F2069D2CBCC6}"/>
              </a:ext>
            </a:extLst>
          </p:cNvPr>
          <p:cNvSpPr/>
          <p:nvPr/>
        </p:nvSpPr>
        <p:spPr>
          <a:xfrm>
            <a:off x="4140000" y="3924000"/>
            <a:ext cx="1800000" cy="14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72927C2-733E-CE72-9FFA-4ABFB74D9945}"/>
              </a:ext>
            </a:extLst>
          </p:cNvPr>
          <p:cNvSpPr/>
          <p:nvPr/>
        </p:nvSpPr>
        <p:spPr>
          <a:xfrm>
            <a:off x="5940000" y="3924000"/>
            <a:ext cx="1800000" cy="14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1077745-AD92-D8EC-F1EC-914AA50274DC}"/>
              </a:ext>
            </a:extLst>
          </p:cNvPr>
          <p:cNvSpPr/>
          <p:nvPr/>
        </p:nvSpPr>
        <p:spPr>
          <a:xfrm>
            <a:off x="7740000" y="3924000"/>
            <a:ext cx="1800000" cy="14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20F3304-1E28-C862-1C4B-3398ECA1A779}"/>
              </a:ext>
            </a:extLst>
          </p:cNvPr>
          <p:cNvSpPr/>
          <p:nvPr/>
        </p:nvSpPr>
        <p:spPr>
          <a:xfrm>
            <a:off x="9540000" y="3924000"/>
            <a:ext cx="1800000" cy="14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FED37185-3C1F-1819-130E-36598F4C4E2A}"/>
              </a:ext>
            </a:extLst>
          </p:cNvPr>
          <p:cNvCxnSpPr/>
          <p:nvPr/>
        </p:nvCxnSpPr>
        <p:spPr>
          <a:xfrm>
            <a:off x="540000" y="3492000"/>
            <a:ext cx="0" cy="1800000"/>
          </a:xfrm>
          <a:prstGeom prst="line">
            <a:avLst/>
          </a:prstGeom>
          <a:ln cap="rnd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2905EAF0-5929-964C-6A0F-C84EA6DD890A}"/>
              </a:ext>
            </a:extLst>
          </p:cNvPr>
          <p:cNvCxnSpPr/>
          <p:nvPr/>
        </p:nvCxnSpPr>
        <p:spPr>
          <a:xfrm>
            <a:off x="2340000" y="2628000"/>
            <a:ext cx="0" cy="1800000"/>
          </a:xfrm>
          <a:prstGeom prst="line">
            <a:avLst/>
          </a:prstGeom>
          <a:ln cap="rnd"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6D918891-F57D-3C07-A8F3-60258E6A6A56}"/>
              </a:ext>
            </a:extLst>
          </p:cNvPr>
          <p:cNvCxnSpPr/>
          <p:nvPr/>
        </p:nvCxnSpPr>
        <p:spPr>
          <a:xfrm>
            <a:off x="4140000" y="3492000"/>
            <a:ext cx="0" cy="1800000"/>
          </a:xfrm>
          <a:prstGeom prst="line">
            <a:avLst/>
          </a:prstGeom>
          <a:ln cap="rnd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A03E3D4C-003D-B33E-D04B-0899A58D574F}"/>
              </a:ext>
            </a:extLst>
          </p:cNvPr>
          <p:cNvCxnSpPr/>
          <p:nvPr/>
        </p:nvCxnSpPr>
        <p:spPr>
          <a:xfrm>
            <a:off x="7740000" y="3492000"/>
            <a:ext cx="0" cy="1800000"/>
          </a:xfrm>
          <a:prstGeom prst="line">
            <a:avLst/>
          </a:prstGeom>
          <a:ln cap="rnd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EEE740BB-66B7-0650-4286-F4FED9A25C9A}"/>
              </a:ext>
            </a:extLst>
          </p:cNvPr>
          <p:cNvCxnSpPr/>
          <p:nvPr/>
        </p:nvCxnSpPr>
        <p:spPr>
          <a:xfrm>
            <a:off x="5940000" y="2628000"/>
            <a:ext cx="0" cy="1800000"/>
          </a:xfrm>
          <a:prstGeom prst="line">
            <a:avLst/>
          </a:prstGeom>
          <a:ln cap="rnd"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631E5434-486C-DA92-4048-A2B1663C3398}"/>
              </a:ext>
            </a:extLst>
          </p:cNvPr>
          <p:cNvCxnSpPr/>
          <p:nvPr/>
        </p:nvCxnSpPr>
        <p:spPr>
          <a:xfrm>
            <a:off x="9540000" y="2628000"/>
            <a:ext cx="0" cy="1800000"/>
          </a:xfrm>
          <a:prstGeom prst="line">
            <a:avLst/>
          </a:prstGeom>
          <a:ln cap="rnd"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版面配置區 26">
            <a:extLst>
              <a:ext uri="{FF2B5EF4-FFF2-40B4-BE49-F238E27FC236}">
                <a16:creationId xmlns:a16="http://schemas.microsoft.com/office/drawing/2014/main" id="{EBAB3189-F5D2-BD38-2F23-2E50C40718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8000" y="4788000"/>
            <a:ext cx="2340000" cy="1330325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8" name="文字版面配置區 26">
            <a:extLst>
              <a:ext uri="{FF2B5EF4-FFF2-40B4-BE49-F238E27FC236}">
                <a16:creationId xmlns:a16="http://schemas.microsoft.com/office/drawing/2014/main" id="{6DB6AFF5-38A7-6977-C8AE-2F799D613F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48000" y="4788000"/>
            <a:ext cx="2340000" cy="1330325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9" name="文字版面配置區 26">
            <a:extLst>
              <a:ext uri="{FF2B5EF4-FFF2-40B4-BE49-F238E27FC236}">
                <a16:creationId xmlns:a16="http://schemas.microsoft.com/office/drawing/2014/main" id="{0E34DC97-AD92-DC6F-6E97-9710DCBC73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48000" y="4788000"/>
            <a:ext cx="2340000" cy="1330325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0" name="文字版面配置區 26">
            <a:extLst>
              <a:ext uri="{FF2B5EF4-FFF2-40B4-BE49-F238E27FC236}">
                <a16:creationId xmlns:a16="http://schemas.microsoft.com/office/drawing/2014/main" id="{3C0D746D-3FC5-4BDC-2F64-B787ACA0C20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48001" y="1908000"/>
            <a:ext cx="2340000" cy="1330325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1" name="文字版面配置區 26">
            <a:extLst>
              <a:ext uri="{FF2B5EF4-FFF2-40B4-BE49-F238E27FC236}">
                <a16:creationId xmlns:a16="http://schemas.microsoft.com/office/drawing/2014/main" id="{256219BF-D0C6-7340-9270-3DD23B36984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48000" y="1908000"/>
            <a:ext cx="2340000" cy="1330325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2" name="文字版面配置區 26">
            <a:extLst>
              <a:ext uri="{FF2B5EF4-FFF2-40B4-BE49-F238E27FC236}">
                <a16:creationId xmlns:a16="http://schemas.microsoft.com/office/drawing/2014/main" id="{EBD81B2A-E134-A661-D2CC-0C3428ADE3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648001" y="1908000"/>
            <a:ext cx="2340000" cy="1330325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6" name="文字版面配置區 35">
            <a:extLst>
              <a:ext uri="{FF2B5EF4-FFF2-40B4-BE49-F238E27FC236}">
                <a16:creationId xmlns:a16="http://schemas.microsoft.com/office/drawing/2014/main" id="{DEA5909F-8995-63D7-0414-7E7F048F26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0000" y="3456000"/>
            <a:ext cx="1799999" cy="46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altLang="zh-TW"/>
              <a:t>YEAR</a:t>
            </a:r>
            <a:endParaRPr lang="zh-TW" altLang="en-US"/>
          </a:p>
        </p:txBody>
      </p:sp>
      <p:sp>
        <p:nvSpPr>
          <p:cNvPr id="37" name="文字版面配置區 35">
            <a:extLst>
              <a:ext uri="{FF2B5EF4-FFF2-40B4-BE49-F238E27FC236}">
                <a16:creationId xmlns:a16="http://schemas.microsoft.com/office/drawing/2014/main" id="{81BD2AB6-932F-EBDA-4567-E20B48750F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39998" y="3456000"/>
            <a:ext cx="1799999" cy="46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altLang="zh-TW"/>
              <a:t>YEAR</a:t>
            </a:r>
            <a:endParaRPr lang="zh-TW" altLang="en-US"/>
          </a:p>
        </p:txBody>
      </p:sp>
      <p:sp>
        <p:nvSpPr>
          <p:cNvPr id="38" name="文字版面配置區 35">
            <a:extLst>
              <a:ext uri="{FF2B5EF4-FFF2-40B4-BE49-F238E27FC236}">
                <a16:creationId xmlns:a16="http://schemas.microsoft.com/office/drawing/2014/main" id="{2B8AAD70-CF55-A9A4-7B5A-D52D5E21CF2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39994" y="3456000"/>
            <a:ext cx="1799999" cy="46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altLang="zh-TW"/>
              <a:t>YEAR</a:t>
            </a:r>
            <a:endParaRPr lang="zh-TW" altLang="en-US"/>
          </a:p>
        </p:txBody>
      </p:sp>
      <p:sp>
        <p:nvSpPr>
          <p:cNvPr id="39" name="文字版面配置區 35">
            <a:extLst>
              <a:ext uri="{FF2B5EF4-FFF2-40B4-BE49-F238E27FC236}">
                <a16:creationId xmlns:a16="http://schemas.microsoft.com/office/drawing/2014/main" id="{3B9C19A5-2437-F10A-E4ED-AB567EC5D9C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339997" y="4104000"/>
            <a:ext cx="1799999" cy="46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altLang="zh-TW"/>
              <a:t>YEAR</a:t>
            </a:r>
            <a:endParaRPr lang="zh-TW" altLang="en-US"/>
          </a:p>
        </p:txBody>
      </p:sp>
      <p:sp>
        <p:nvSpPr>
          <p:cNvPr id="40" name="文字版面配置區 35">
            <a:extLst>
              <a:ext uri="{FF2B5EF4-FFF2-40B4-BE49-F238E27FC236}">
                <a16:creationId xmlns:a16="http://schemas.microsoft.com/office/drawing/2014/main" id="{1695B8FE-FE98-A2CD-32E1-431F57BCF6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40000" y="4104000"/>
            <a:ext cx="1799999" cy="46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altLang="zh-TW"/>
              <a:t>YEAR</a:t>
            </a:r>
            <a:endParaRPr lang="zh-TW" altLang="en-US"/>
          </a:p>
        </p:txBody>
      </p:sp>
      <p:sp>
        <p:nvSpPr>
          <p:cNvPr id="41" name="文字版面配置區 35">
            <a:extLst>
              <a:ext uri="{FF2B5EF4-FFF2-40B4-BE49-F238E27FC236}">
                <a16:creationId xmlns:a16="http://schemas.microsoft.com/office/drawing/2014/main" id="{C2253A62-3CA3-42A4-B29E-0BDA5AA0F49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540000" y="4104000"/>
            <a:ext cx="1799999" cy="46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en-US" altLang="zh-TW"/>
              <a:t>YEAR</a:t>
            </a:r>
            <a:endParaRPr lang="zh-TW" altLang="en-US"/>
          </a:p>
        </p:txBody>
      </p:sp>
      <p:pic>
        <p:nvPicPr>
          <p:cNvPr id="7" name="圖片 6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1CEAF19F-173D-3006-925F-05D93DED8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8022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leston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14B0EE32-694D-0B5A-3D6D-5024C8E63298}"/>
              </a:ext>
            </a:extLst>
          </p:cNvPr>
          <p:cNvSpPr/>
          <p:nvPr/>
        </p:nvSpPr>
        <p:spPr>
          <a:xfrm>
            <a:off x="0" y="6336000"/>
            <a:ext cx="12204000" cy="61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3F674871-B385-544F-8148-05E35ECD3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4A93CCAC-5FA0-B02E-2D03-5DAA17C4E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6AEFD-5134-44E1-864A-EA6A1FA81EB3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41AFD9AE-3B17-2A9D-3B6F-578171378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C43087F-9522-4814-8BCD-AD3AA99A3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文字版面配置區 14">
            <a:extLst>
              <a:ext uri="{FF2B5EF4-FFF2-40B4-BE49-F238E27FC236}">
                <a16:creationId xmlns:a16="http://schemas.microsoft.com/office/drawing/2014/main" id="{9C54ABDD-2D3F-87CF-56D9-CDE9516AE8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0000" y="5616000"/>
            <a:ext cx="1440000" cy="46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altLang="zh-TW"/>
              <a:t>YEAR</a:t>
            </a:r>
            <a:endParaRPr lang="zh-TW" altLang="en-US"/>
          </a:p>
        </p:txBody>
      </p: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B932F105-F67B-BCEF-FEE7-CEE28A844D11}"/>
              </a:ext>
            </a:extLst>
          </p:cNvPr>
          <p:cNvGrpSpPr/>
          <p:nvPr/>
        </p:nvGrpSpPr>
        <p:grpSpPr>
          <a:xfrm>
            <a:off x="0" y="3636000"/>
            <a:ext cx="12204000" cy="1800000"/>
            <a:chOff x="0" y="3960000"/>
            <a:chExt cx="12204000" cy="1800000"/>
          </a:xfrm>
        </p:grpSpPr>
        <p:cxnSp>
          <p:nvCxnSpPr>
            <p:cNvPr id="7" name="直線接點 6">
              <a:extLst>
                <a:ext uri="{FF2B5EF4-FFF2-40B4-BE49-F238E27FC236}">
                  <a16:creationId xmlns:a16="http://schemas.microsoft.com/office/drawing/2014/main" id="{F7DE6B5A-3C5F-3EDE-B268-304377A1F7A1}"/>
                </a:ext>
              </a:extLst>
            </p:cNvPr>
            <p:cNvCxnSpPr/>
            <p:nvPr/>
          </p:nvCxnSpPr>
          <p:spPr>
            <a:xfrm>
              <a:off x="0" y="5760000"/>
              <a:ext cx="12204000" cy="0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接點 7">
              <a:extLst>
                <a:ext uri="{FF2B5EF4-FFF2-40B4-BE49-F238E27FC236}">
                  <a16:creationId xmlns:a16="http://schemas.microsoft.com/office/drawing/2014/main" id="{B430E69D-5D69-10B5-6855-E67B56D0A93D}"/>
                </a:ext>
              </a:extLst>
            </p:cNvPr>
            <p:cNvCxnSpPr/>
            <p:nvPr/>
          </p:nvCxnSpPr>
          <p:spPr>
            <a:xfrm>
              <a:off x="1800000" y="3960000"/>
              <a:ext cx="0" cy="1800000"/>
            </a:xfrm>
            <a:prstGeom prst="line">
              <a:avLst/>
            </a:prstGeom>
            <a:ln w="44450" cap="rnd">
              <a:solidFill>
                <a:schemeClr val="bg2"/>
              </a:solidFill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接點 8">
              <a:extLst>
                <a:ext uri="{FF2B5EF4-FFF2-40B4-BE49-F238E27FC236}">
                  <a16:creationId xmlns:a16="http://schemas.microsoft.com/office/drawing/2014/main" id="{984ED069-8A0A-73D8-D1D5-A6B6BC88448C}"/>
                </a:ext>
              </a:extLst>
            </p:cNvPr>
            <p:cNvCxnSpPr/>
            <p:nvPr/>
          </p:nvCxnSpPr>
          <p:spPr>
            <a:xfrm>
              <a:off x="3240000" y="5328000"/>
              <a:ext cx="0" cy="432000"/>
            </a:xfrm>
            <a:prstGeom prst="line">
              <a:avLst/>
            </a:prstGeom>
            <a:ln w="44450" cap="rnd">
              <a:solidFill>
                <a:schemeClr val="accent3"/>
              </a:solidFill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接點 9">
              <a:extLst>
                <a:ext uri="{FF2B5EF4-FFF2-40B4-BE49-F238E27FC236}">
                  <a16:creationId xmlns:a16="http://schemas.microsoft.com/office/drawing/2014/main" id="{DA17E062-23BE-C103-39F1-30208BF25DAD}"/>
                </a:ext>
              </a:extLst>
            </p:cNvPr>
            <p:cNvCxnSpPr/>
            <p:nvPr/>
          </p:nvCxnSpPr>
          <p:spPr>
            <a:xfrm>
              <a:off x="4680000" y="3960000"/>
              <a:ext cx="0" cy="1800000"/>
            </a:xfrm>
            <a:prstGeom prst="line">
              <a:avLst/>
            </a:prstGeom>
            <a:ln w="44450" cap="rnd">
              <a:solidFill>
                <a:schemeClr val="tx2"/>
              </a:solidFill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接點 10">
              <a:extLst>
                <a:ext uri="{FF2B5EF4-FFF2-40B4-BE49-F238E27FC236}">
                  <a16:creationId xmlns:a16="http://schemas.microsoft.com/office/drawing/2014/main" id="{D02624D4-5128-E2B8-AF6E-1ADCCE3CBC85}"/>
                </a:ext>
              </a:extLst>
            </p:cNvPr>
            <p:cNvCxnSpPr/>
            <p:nvPr/>
          </p:nvCxnSpPr>
          <p:spPr>
            <a:xfrm>
              <a:off x="6120000" y="5328000"/>
              <a:ext cx="0" cy="432000"/>
            </a:xfrm>
            <a:prstGeom prst="line">
              <a:avLst/>
            </a:prstGeom>
            <a:ln w="44450" cap="rnd">
              <a:solidFill>
                <a:schemeClr val="accent4"/>
              </a:solidFill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接點 11">
              <a:extLst>
                <a:ext uri="{FF2B5EF4-FFF2-40B4-BE49-F238E27FC236}">
                  <a16:creationId xmlns:a16="http://schemas.microsoft.com/office/drawing/2014/main" id="{AF244656-19A7-971B-1C09-98845E5714AB}"/>
                </a:ext>
              </a:extLst>
            </p:cNvPr>
            <p:cNvCxnSpPr/>
            <p:nvPr/>
          </p:nvCxnSpPr>
          <p:spPr>
            <a:xfrm>
              <a:off x="7560000" y="3960000"/>
              <a:ext cx="0" cy="1800000"/>
            </a:xfrm>
            <a:prstGeom prst="line">
              <a:avLst/>
            </a:prstGeom>
            <a:ln w="44450" cap="rnd">
              <a:solidFill>
                <a:schemeClr val="accent5"/>
              </a:solidFill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接點 12">
              <a:extLst>
                <a:ext uri="{FF2B5EF4-FFF2-40B4-BE49-F238E27FC236}">
                  <a16:creationId xmlns:a16="http://schemas.microsoft.com/office/drawing/2014/main" id="{FCAC57DA-572B-087F-5B0D-4C3BFBEC2366}"/>
                </a:ext>
              </a:extLst>
            </p:cNvPr>
            <p:cNvCxnSpPr/>
            <p:nvPr/>
          </p:nvCxnSpPr>
          <p:spPr>
            <a:xfrm>
              <a:off x="9000000" y="5328000"/>
              <a:ext cx="0" cy="432000"/>
            </a:xfrm>
            <a:prstGeom prst="line">
              <a:avLst/>
            </a:prstGeom>
            <a:ln w="44450" cap="rnd">
              <a:solidFill>
                <a:schemeClr val="accent1"/>
              </a:solidFill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接點 20">
              <a:extLst>
                <a:ext uri="{FF2B5EF4-FFF2-40B4-BE49-F238E27FC236}">
                  <a16:creationId xmlns:a16="http://schemas.microsoft.com/office/drawing/2014/main" id="{10340FE1-D6A8-6F46-B90E-98F0AD1F6D55}"/>
                </a:ext>
              </a:extLst>
            </p:cNvPr>
            <p:cNvCxnSpPr/>
            <p:nvPr/>
          </p:nvCxnSpPr>
          <p:spPr>
            <a:xfrm>
              <a:off x="10440000" y="3960000"/>
              <a:ext cx="0" cy="1800000"/>
            </a:xfrm>
            <a:prstGeom prst="line">
              <a:avLst/>
            </a:prstGeom>
            <a:ln w="44450" cap="rnd">
              <a:solidFill>
                <a:schemeClr val="accent6"/>
              </a:solidFill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字版面配置區 14">
            <a:extLst>
              <a:ext uri="{FF2B5EF4-FFF2-40B4-BE49-F238E27FC236}">
                <a16:creationId xmlns:a16="http://schemas.microsoft.com/office/drawing/2014/main" id="{603C3E95-5B31-3FFA-6A7B-7FF2EFEE2D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20000" y="5616000"/>
            <a:ext cx="1440000" cy="46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altLang="zh-TW"/>
              <a:t>YEAR</a:t>
            </a:r>
            <a:endParaRPr lang="zh-TW" altLang="en-US"/>
          </a:p>
        </p:txBody>
      </p:sp>
      <p:sp>
        <p:nvSpPr>
          <p:cNvPr id="25" name="文字版面配置區 14">
            <a:extLst>
              <a:ext uri="{FF2B5EF4-FFF2-40B4-BE49-F238E27FC236}">
                <a16:creationId xmlns:a16="http://schemas.microsoft.com/office/drawing/2014/main" id="{16F50377-602C-17F5-D038-B05E0F0EF9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80000" y="5616000"/>
            <a:ext cx="1440000" cy="46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zh-TW"/>
              <a:t>YEAR</a:t>
            </a:r>
            <a:endParaRPr lang="zh-TW" altLang="en-US"/>
          </a:p>
        </p:txBody>
      </p:sp>
      <p:sp>
        <p:nvSpPr>
          <p:cNvPr id="26" name="文字版面配置區 14">
            <a:extLst>
              <a:ext uri="{FF2B5EF4-FFF2-40B4-BE49-F238E27FC236}">
                <a16:creationId xmlns:a16="http://schemas.microsoft.com/office/drawing/2014/main" id="{BD431A55-E464-EE2D-33E2-5943A0A9C18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40000" y="5616000"/>
            <a:ext cx="1440000" cy="46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altLang="zh-TW"/>
              <a:t>YEAR</a:t>
            </a:r>
            <a:endParaRPr lang="zh-TW" altLang="en-US"/>
          </a:p>
        </p:txBody>
      </p:sp>
      <p:sp>
        <p:nvSpPr>
          <p:cNvPr id="27" name="文字版面配置區 14">
            <a:extLst>
              <a:ext uri="{FF2B5EF4-FFF2-40B4-BE49-F238E27FC236}">
                <a16:creationId xmlns:a16="http://schemas.microsoft.com/office/drawing/2014/main" id="{B54FF7A6-A39D-8BFA-6300-C449A8056D4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00000" y="5616000"/>
            <a:ext cx="1440000" cy="46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altLang="zh-TW"/>
              <a:t>YEAR</a:t>
            </a:r>
            <a:endParaRPr lang="zh-TW" altLang="en-US"/>
          </a:p>
        </p:txBody>
      </p:sp>
      <p:sp>
        <p:nvSpPr>
          <p:cNvPr id="28" name="文字版面配置區 14">
            <a:extLst>
              <a:ext uri="{FF2B5EF4-FFF2-40B4-BE49-F238E27FC236}">
                <a16:creationId xmlns:a16="http://schemas.microsoft.com/office/drawing/2014/main" id="{55C71FCB-D555-F926-23AA-9FE9CECCA9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60000" y="5616000"/>
            <a:ext cx="1440000" cy="46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zh-TW"/>
              <a:t>YEAR</a:t>
            </a:r>
            <a:endParaRPr lang="zh-TW" altLang="en-US"/>
          </a:p>
        </p:txBody>
      </p:sp>
      <p:sp>
        <p:nvSpPr>
          <p:cNvPr id="29" name="文字版面配置區 14">
            <a:extLst>
              <a:ext uri="{FF2B5EF4-FFF2-40B4-BE49-F238E27FC236}">
                <a16:creationId xmlns:a16="http://schemas.microsoft.com/office/drawing/2014/main" id="{7771824B-084B-ACAC-08D3-57102534024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520000" y="5616000"/>
            <a:ext cx="1440000" cy="46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altLang="zh-TW"/>
              <a:t>YEAR</a:t>
            </a:r>
            <a:endParaRPr lang="zh-TW" altLang="en-US"/>
          </a:p>
        </p:txBody>
      </p:sp>
      <p:sp>
        <p:nvSpPr>
          <p:cNvPr id="31" name="文字版面配置區 30">
            <a:extLst>
              <a:ext uri="{FF2B5EF4-FFF2-40B4-BE49-F238E27FC236}">
                <a16:creationId xmlns:a16="http://schemas.microsoft.com/office/drawing/2014/main" id="{16406BA5-9B56-BACF-132C-AF0690D02B9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0000" y="2340000"/>
            <a:ext cx="2159999" cy="1260000"/>
          </a:xfrm>
        </p:spPr>
        <p:txBody>
          <a:bodyPr anchor="b"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3" name="文字版面配置區 30">
            <a:extLst>
              <a:ext uri="{FF2B5EF4-FFF2-40B4-BE49-F238E27FC236}">
                <a16:creationId xmlns:a16="http://schemas.microsoft.com/office/drawing/2014/main" id="{2122F31C-96D3-57E6-3EEC-8DE8FE44B06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60000" y="3708000"/>
            <a:ext cx="2159999" cy="1260000"/>
          </a:xfrm>
        </p:spPr>
        <p:txBody>
          <a:bodyPr anchor="b"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4" name="文字版面配置區 30">
            <a:extLst>
              <a:ext uri="{FF2B5EF4-FFF2-40B4-BE49-F238E27FC236}">
                <a16:creationId xmlns:a16="http://schemas.microsoft.com/office/drawing/2014/main" id="{AADF7C89-9494-A680-8E41-F7EE87D648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40000" y="3708000"/>
            <a:ext cx="2159999" cy="1260000"/>
          </a:xfrm>
        </p:spPr>
        <p:txBody>
          <a:bodyPr anchor="b"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5" name="文字版面配置區 30">
            <a:extLst>
              <a:ext uri="{FF2B5EF4-FFF2-40B4-BE49-F238E27FC236}">
                <a16:creationId xmlns:a16="http://schemas.microsoft.com/office/drawing/2014/main" id="{CE1A86B3-343C-79DF-6985-1A556B012F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920000" y="3708000"/>
            <a:ext cx="2159999" cy="1260000"/>
          </a:xfrm>
        </p:spPr>
        <p:txBody>
          <a:bodyPr anchor="b"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7" name="文字版面配置區 30">
            <a:extLst>
              <a:ext uri="{FF2B5EF4-FFF2-40B4-BE49-F238E27FC236}">
                <a16:creationId xmlns:a16="http://schemas.microsoft.com/office/drawing/2014/main" id="{62A96A21-4E6C-DDE3-9C77-D1F6C693229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00000" y="2340000"/>
            <a:ext cx="2159999" cy="1260000"/>
          </a:xfrm>
        </p:spPr>
        <p:txBody>
          <a:bodyPr anchor="b"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8" name="文字版面配置區 30">
            <a:extLst>
              <a:ext uri="{FF2B5EF4-FFF2-40B4-BE49-F238E27FC236}">
                <a16:creationId xmlns:a16="http://schemas.microsoft.com/office/drawing/2014/main" id="{49237C0D-ECB7-407D-9A06-E0428FA9F05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480000" y="2340000"/>
            <a:ext cx="2159999" cy="1260000"/>
          </a:xfrm>
        </p:spPr>
        <p:txBody>
          <a:bodyPr anchor="b"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9" name="文字版面配置區 30">
            <a:extLst>
              <a:ext uri="{FF2B5EF4-FFF2-40B4-BE49-F238E27FC236}">
                <a16:creationId xmlns:a16="http://schemas.microsoft.com/office/drawing/2014/main" id="{C02BB330-A578-1E87-6851-8BEFC5255C8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60000" y="2340000"/>
            <a:ext cx="2159999" cy="1260000"/>
          </a:xfrm>
        </p:spPr>
        <p:txBody>
          <a:bodyPr anchor="b"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pic>
        <p:nvPicPr>
          <p:cNvPr id="6" name="圖片 5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B5780E95-271C-DF07-7428-B8A75D623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297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D575F1A4-7669-F8C8-AB30-9C71E3A2D4F6}"/>
              </a:ext>
            </a:extLst>
          </p:cNvPr>
          <p:cNvSpPr/>
          <p:nvPr/>
        </p:nvSpPr>
        <p:spPr>
          <a:xfrm>
            <a:off x="0" y="3456000"/>
            <a:ext cx="12204000" cy="342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2D887DAE-51CA-64D4-B0EA-C5A18FD36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E5EA2F1-4E12-5C5F-BF8A-4CC08895A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CF31-D37C-4D9C-9277-CDE59B4825E8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3E41ED7-101F-A3D0-5463-08401897E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3340D5A-5444-ECED-BDE9-F0B44C418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A1611239-8C03-36F5-1EB9-5C062B574D21}"/>
              </a:ext>
            </a:extLst>
          </p:cNvPr>
          <p:cNvSpPr>
            <a:spLocks noChangeAspect="1"/>
          </p:cNvSpPr>
          <p:nvPr/>
        </p:nvSpPr>
        <p:spPr>
          <a:xfrm>
            <a:off x="1080000" y="2520000"/>
            <a:ext cx="1800000" cy="1800000"/>
          </a:xfrm>
          <a:prstGeom prst="ellipse">
            <a:avLst/>
          </a:prstGeom>
          <a:solidFill>
            <a:schemeClr val="bg2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F5A93907-5732-CFF5-1875-9D9E4B5DD8B0}"/>
              </a:ext>
            </a:extLst>
          </p:cNvPr>
          <p:cNvSpPr>
            <a:spLocks noChangeAspect="1"/>
          </p:cNvSpPr>
          <p:nvPr/>
        </p:nvSpPr>
        <p:spPr>
          <a:xfrm>
            <a:off x="3816000" y="2520000"/>
            <a:ext cx="1800000" cy="1800000"/>
          </a:xfrm>
          <a:prstGeom prst="ellipse">
            <a:avLst/>
          </a:prstGeom>
          <a:solidFill>
            <a:schemeClr val="bg2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AFBB0BEF-3D55-B6CA-23D0-C5957741A4B9}"/>
              </a:ext>
            </a:extLst>
          </p:cNvPr>
          <p:cNvSpPr>
            <a:spLocks noChangeAspect="1"/>
          </p:cNvSpPr>
          <p:nvPr/>
        </p:nvSpPr>
        <p:spPr>
          <a:xfrm>
            <a:off x="6552000" y="2520000"/>
            <a:ext cx="1800000" cy="1800000"/>
          </a:xfrm>
          <a:prstGeom prst="ellipse">
            <a:avLst/>
          </a:prstGeom>
          <a:solidFill>
            <a:schemeClr val="bg2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932753D3-8C3D-19A6-A931-335B9EE19675}"/>
              </a:ext>
            </a:extLst>
          </p:cNvPr>
          <p:cNvSpPr>
            <a:spLocks noChangeAspect="1"/>
          </p:cNvSpPr>
          <p:nvPr/>
        </p:nvSpPr>
        <p:spPr>
          <a:xfrm>
            <a:off x="9288000" y="2520000"/>
            <a:ext cx="1800000" cy="1800000"/>
          </a:xfrm>
          <a:prstGeom prst="ellipse">
            <a:avLst/>
          </a:prstGeom>
          <a:solidFill>
            <a:schemeClr val="bg2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版面配置區 15">
            <a:extLst>
              <a:ext uri="{FF2B5EF4-FFF2-40B4-BE49-F238E27FC236}">
                <a16:creationId xmlns:a16="http://schemas.microsoft.com/office/drawing/2014/main" id="{349770EB-A498-73A8-E7F3-0FA40AB62A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8000" y="4464000"/>
            <a:ext cx="2304000" cy="1620000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</p:txBody>
      </p:sp>
      <p:sp>
        <p:nvSpPr>
          <p:cNvPr id="20" name="文字版面配置區 15">
            <a:extLst>
              <a:ext uri="{FF2B5EF4-FFF2-40B4-BE49-F238E27FC236}">
                <a16:creationId xmlns:a16="http://schemas.microsoft.com/office/drawing/2014/main" id="{73135433-2069-5F92-AF69-C9E141D05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64000" y="4464000"/>
            <a:ext cx="2304000" cy="1620000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</p:txBody>
      </p:sp>
      <p:sp>
        <p:nvSpPr>
          <p:cNvPr id="21" name="文字版面配置區 15">
            <a:extLst>
              <a:ext uri="{FF2B5EF4-FFF2-40B4-BE49-F238E27FC236}">
                <a16:creationId xmlns:a16="http://schemas.microsoft.com/office/drawing/2014/main" id="{33448A82-B90C-2D8B-0883-FA9EB8F24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00000" y="4464000"/>
            <a:ext cx="2304000" cy="1620000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</p:txBody>
      </p:sp>
      <p:sp>
        <p:nvSpPr>
          <p:cNvPr id="22" name="文字版面配置區 15">
            <a:extLst>
              <a:ext uri="{FF2B5EF4-FFF2-40B4-BE49-F238E27FC236}">
                <a16:creationId xmlns:a16="http://schemas.microsoft.com/office/drawing/2014/main" id="{89D14663-B9E0-16C0-F4A7-A8EED6EF97C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36000" y="4464000"/>
            <a:ext cx="2304000" cy="1620000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 marL="648000" indent="0">
              <a:buNone/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</p:txBody>
      </p:sp>
      <p:sp>
        <p:nvSpPr>
          <p:cNvPr id="15" name="圖片版面配置區 14">
            <a:extLst>
              <a:ext uri="{FF2B5EF4-FFF2-40B4-BE49-F238E27FC236}">
                <a16:creationId xmlns:a16="http://schemas.microsoft.com/office/drawing/2014/main" id="{55ACBE7A-6D19-1BE4-631D-38369BDF086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88000" y="2628000"/>
            <a:ext cx="1584000" cy="1584000"/>
          </a:xfrm>
          <a:custGeom>
            <a:avLst/>
            <a:gdLst>
              <a:gd name="connsiteX0" fmla="*/ 792000 w 1584000"/>
              <a:gd name="connsiteY0" fmla="*/ 0 h 1584000"/>
              <a:gd name="connsiteX1" fmla="*/ 1584000 w 1584000"/>
              <a:gd name="connsiteY1" fmla="*/ 792000 h 1584000"/>
              <a:gd name="connsiteX2" fmla="*/ 792000 w 1584000"/>
              <a:gd name="connsiteY2" fmla="*/ 1584000 h 1584000"/>
              <a:gd name="connsiteX3" fmla="*/ 0 w 1584000"/>
              <a:gd name="connsiteY3" fmla="*/ 792000 h 1584000"/>
              <a:gd name="connsiteX4" fmla="*/ 792000 w 1584000"/>
              <a:gd name="connsiteY4" fmla="*/ 0 h 15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4000" h="1584000">
                <a:moveTo>
                  <a:pt x="792000" y="0"/>
                </a:moveTo>
                <a:cubicBezTo>
                  <a:pt x="1229410" y="0"/>
                  <a:pt x="1584000" y="354590"/>
                  <a:pt x="1584000" y="792000"/>
                </a:cubicBezTo>
                <a:cubicBezTo>
                  <a:pt x="1584000" y="1229410"/>
                  <a:pt x="1229410" y="1584000"/>
                  <a:pt x="792000" y="1584000"/>
                </a:cubicBezTo>
                <a:cubicBezTo>
                  <a:pt x="354590" y="1584000"/>
                  <a:pt x="0" y="1229410"/>
                  <a:pt x="0" y="792000"/>
                </a:cubicBezTo>
                <a:cubicBezTo>
                  <a:pt x="0" y="354590"/>
                  <a:pt x="354590" y="0"/>
                  <a:pt x="792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</a:p>
        </p:txBody>
      </p:sp>
      <p:sp>
        <p:nvSpPr>
          <p:cNvPr id="17" name="圖片版面配置區 16">
            <a:extLst>
              <a:ext uri="{FF2B5EF4-FFF2-40B4-BE49-F238E27FC236}">
                <a16:creationId xmlns:a16="http://schemas.microsoft.com/office/drawing/2014/main" id="{EC4A6E8D-1BB9-3336-D671-636CEA23EB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924000" y="2628000"/>
            <a:ext cx="1584000" cy="1584000"/>
          </a:xfrm>
          <a:custGeom>
            <a:avLst/>
            <a:gdLst>
              <a:gd name="connsiteX0" fmla="*/ 792000 w 1584000"/>
              <a:gd name="connsiteY0" fmla="*/ 0 h 1584000"/>
              <a:gd name="connsiteX1" fmla="*/ 1584000 w 1584000"/>
              <a:gd name="connsiteY1" fmla="*/ 792000 h 1584000"/>
              <a:gd name="connsiteX2" fmla="*/ 792000 w 1584000"/>
              <a:gd name="connsiteY2" fmla="*/ 1584000 h 1584000"/>
              <a:gd name="connsiteX3" fmla="*/ 0 w 1584000"/>
              <a:gd name="connsiteY3" fmla="*/ 792000 h 1584000"/>
              <a:gd name="connsiteX4" fmla="*/ 792000 w 1584000"/>
              <a:gd name="connsiteY4" fmla="*/ 0 h 15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4000" h="1584000">
                <a:moveTo>
                  <a:pt x="792000" y="0"/>
                </a:moveTo>
                <a:cubicBezTo>
                  <a:pt x="1229410" y="0"/>
                  <a:pt x="1584000" y="354590"/>
                  <a:pt x="1584000" y="792000"/>
                </a:cubicBezTo>
                <a:cubicBezTo>
                  <a:pt x="1584000" y="1229410"/>
                  <a:pt x="1229410" y="1584000"/>
                  <a:pt x="792000" y="1584000"/>
                </a:cubicBezTo>
                <a:cubicBezTo>
                  <a:pt x="354590" y="1584000"/>
                  <a:pt x="0" y="1229410"/>
                  <a:pt x="0" y="792000"/>
                </a:cubicBezTo>
                <a:cubicBezTo>
                  <a:pt x="0" y="354590"/>
                  <a:pt x="354590" y="0"/>
                  <a:pt x="792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</a:p>
        </p:txBody>
      </p:sp>
      <p:sp>
        <p:nvSpPr>
          <p:cNvPr id="18" name="圖片版面配置區 17">
            <a:extLst>
              <a:ext uri="{FF2B5EF4-FFF2-40B4-BE49-F238E27FC236}">
                <a16:creationId xmlns:a16="http://schemas.microsoft.com/office/drawing/2014/main" id="{420E655B-4DFF-7983-0492-C442A9DBCFA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660000" y="2628000"/>
            <a:ext cx="1584000" cy="1584000"/>
          </a:xfrm>
          <a:custGeom>
            <a:avLst/>
            <a:gdLst>
              <a:gd name="connsiteX0" fmla="*/ 792000 w 1584000"/>
              <a:gd name="connsiteY0" fmla="*/ 0 h 1584000"/>
              <a:gd name="connsiteX1" fmla="*/ 1584000 w 1584000"/>
              <a:gd name="connsiteY1" fmla="*/ 792000 h 1584000"/>
              <a:gd name="connsiteX2" fmla="*/ 792000 w 1584000"/>
              <a:gd name="connsiteY2" fmla="*/ 1584000 h 1584000"/>
              <a:gd name="connsiteX3" fmla="*/ 0 w 1584000"/>
              <a:gd name="connsiteY3" fmla="*/ 792000 h 1584000"/>
              <a:gd name="connsiteX4" fmla="*/ 792000 w 1584000"/>
              <a:gd name="connsiteY4" fmla="*/ 0 h 15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4000" h="1584000">
                <a:moveTo>
                  <a:pt x="792000" y="0"/>
                </a:moveTo>
                <a:cubicBezTo>
                  <a:pt x="1229410" y="0"/>
                  <a:pt x="1584000" y="354590"/>
                  <a:pt x="1584000" y="792000"/>
                </a:cubicBezTo>
                <a:cubicBezTo>
                  <a:pt x="1584000" y="1229410"/>
                  <a:pt x="1229410" y="1584000"/>
                  <a:pt x="792000" y="1584000"/>
                </a:cubicBezTo>
                <a:cubicBezTo>
                  <a:pt x="354590" y="1584000"/>
                  <a:pt x="0" y="1229410"/>
                  <a:pt x="0" y="792000"/>
                </a:cubicBezTo>
                <a:cubicBezTo>
                  <a:pt x="0" y="354590"/>
                  <a:pt x="354590" y="0"/>
                  <a:pt x="792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</a:p>
        </p:txBody>
      </p:sp>
      <p:sp>
        <p:nvSpPr>
          <p:cNvPr id="19" name="圖片版面配置區 18">
            <a:extLst>
              <a:ext uri="{FF2B5EF4-FFF2-40B4-BE49-F238E27FC236}">
                <a16:creationId xmlns:a16="http://schemas.microsoft.com/office/drawing/2014/main" id="{8116A86D-6141-7FA5-1CE3-BC38412C4C0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396000" y="2628000"/>
            <a:ext cx="1584000" cy="1584000"/>
          </a:xfrm>
          <a:custGeom>
            <a:avLst/>
            <a:gdLst>
              <a:gd name="connsiteX0" fmla="*/ 792000 w 1584000"/>
              <a:gd name="connsiteY0" fmla="*/ 0 h 1584000"/>
              <a:gd name="connsiteX1" fmla="*/ 1584000 w 1584000"/>
              <a:gd name="connsiteY1" fmla="*/ 792000 h 1584000"/>
              <a:gd name="connsiteX2" fmla="*/ 792000 w 1584000"/>
              <a:gd name="connsiteY2" fmla="*/ 1584000 h 1584000"/>
              <a:gd name="connsiteX3" fmla="*/ 0 w 1584000"/>
              <a:gd name="connsiteY3" fmla="*/ 792000 h 1584000"/>
              <a:gd name="connsiteX4" fmla="*/ 792000 w 1584000"/>
              <a:gd name="connsiteY4" fmla="*/ 0 h 15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4000" h="1584000">
                <a:moveTo>
                  <a:pt x="792000" y="0"/>
                </a:moveTo>
                <a:cubicBezTo>
                  <a:pt x="1229410" y="0"/>
                  <a:pt x="1584000" y="354590"/>
                  <a:pt x="1584000" y="792000"/>
                </a:cubicBezTo>
                <a:cubicBezTo>
                  <a:pt x="1584000" y="1229410"/>
                  <a:pt x="1229410" y="1584000"/>
                  <a:pt x="792000" y="1584000"/>
                </a:cubicBezTo>
                <a:cubicBezTo>
                  <a:pt x="354590" y="1584000"/>
                  <a:pt x="0" y="1229410"/>
                  <a:pt x="0" y="792000"/>
                </a:cubicBezTo>
                <a:cubicBezTo>
                  <a:pt x="0" y="354590"/>
                  <a:pt x="354590" y="0"/>
                  <a:pt x="792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</a:p>
        </p:txBody>
      </p:sp>
      <p:pic>
        <p:nvPicPr>
          <p:cNvPr id="7" name="圖片 6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C5E6B976-6D1C-F21D-B5D3-EDADD723A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9984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0DE7831-A410-36AD-E3BA-AEF596CA3F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648000"/>
            <a:ext cx="5472000" cy="900000"/>
          </a:xfrm>
        </p:spPr>
        <p:txBody>
          <a:bodyPr/>
          <a:lstStyle/>
          <a:p>
            <a:r>
              <a:rPr lang="zh-TW" altLang="en-US"/>
              <a:t>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1772621-933A-1ECD-9EF7-4A95E202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656000"/>
            <a:ext cx="5472000" cy="4572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9C8C5CE-49C8-D97E-D774-D6BB8EBD6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000" y="648000"/>
            <a:ext cx="5472000" cy="558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9D2A946-DF85-D409-FFBE-E30E4A09F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E3493-000D-42F9-9BCA-2707483CDC1C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37BA442-74B4-2EA5-E229-BFAEEC283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B6E1ABB-63F2-AB76-FC54-B5A3C7F91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圖片 7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FF5B4CD9-A61E-AFE4-2E2E-3E106F515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4830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 descr="一張含有 設計, 樣式 的圖片&#10;&#10;描述是以低可信度自動產生">
            <a:extLst>
              <a:ext uri="{FF2B5EF4-FFF2-40B4-BE49-F238E27FC236}">
                <a16:creationId xmlns:a16="http://schemas.microsoft.com/office/drawing/2014/main" id="{3AD98458-6F13-CB0E-6BDD-827C7DF6A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483C5B71-3442-3221-730E-095CDD558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648000"/>
            <a:ext cx="11124000" cy="900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9EA823F-430C-5F63-5427-94876428C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999" y="1656000"/>
            <a:ext cx="5472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521EAAF-9252-F257-CB56-28C30DAEBF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999" y="2592000"/>
            <a:ext cx="5472000" cy="3672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E5D4961F-078D-E7A0-6002-9E2C750815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56000"/>
            <a:ext cx="5472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60A56F7-F9EE-110A-113D-BC0739D32E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92000"/>
            <a:ext cx="5472000" cy="3672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9AE27EB4-13E1-AD30-4BD6-6F662C069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58C5-FDD0-485A-9DF3-D01C3519B7F7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BA1AF90B-FB1A-582D-FE5A-307871550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1C891235-6525-B053-F0AD-817252894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0" name="圖片 9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97C1A41A-C92C-381F-7BE8-B3CBA16EA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6964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E58B990-757C-1D0A-10D7-59914DC59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18CA6AF6-DC35-3FF1-AEC8-120731E84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2EC25-280A-4E37-B73F-F0CD33560E98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1BDDF58-AF8B-2B92-E447-FA17B681F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DD633FD-D8EE-A3F7-526B-36E1985EA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6" name="圖片 5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24265E84-E405-C10B-7FED-785173635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161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F5645B29-5384-B9E0-81A4-B7159FC3B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0C8CD-96EA-47CA-906D-D31020CD9A54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283D3872-F204-55D7-05C8-3DFA241B9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699FF4A-04D4-1629-8285-AB114779C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5" name="圖片 4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378CD91A-1873-5CA7-3037-C36508501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8358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141788-26C6-47EE-A867-79D6CF4C1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E85B470-42DD-29D7-B897-072FB39AFB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51152D4-D08F-C282-FD77-128A131C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73716-8FDC-4F84-8B44-F01F41C83161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A70E93E-5C97-E000-1C63-C752CCA87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5007928-3B30-A476-AB68-D0602B53C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圖片 6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7558EC0D-48F8-1D4B-7D8B-EDC78F7131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114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一張含有 字型, 標誌, 圖形, 設計 的圖片&#10;&#10;自動產生的描述">
            <a:extLst>
              <a:ext uri="{FF2B5EF4-FFF2-40B4-BE49-F238E27FC236}">
                <a16:creationId xmlns:a16="http://schemas.microsoft.com/office/drawing/2014/main" id="{3C613DBC-613E-2B6D-5326-48CC32F5A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00" y="0"/>
            <a:ext cx="1420911" cy="648000"/>
          </a:xfrm>
          <a:prstGeom prst="rect">
            <a:avLst/>
          </a:prstGeom>
        </p:spPr>
      </p:pic>
      <p:sp>
        <p:nvSpPr>
          <p:cNvPr id="2" name="直排標題 1">
            <a:extLst>
              <a:ext uri="{FF2B5EF4-FFF2-40B4-BE49-F238E27FC236}">
                <a16:creationId xmlns:a16="http://schemas.microsoft.com/office/drawing/2014/main" id="{C286F49F-64A3-6D1A-54B4-2610142D40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648001"/>
            <a:ext cx="2628900" cy="55800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157AEC3-8DC3-5F4E-2D38-BB43A3B355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647998"/>
            <a:ext cx="7734300" cy="55800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7728D3A-FB3B-69DA-BAC1-125832987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9ADC1-770A-4B02-9063-F29C2E7DF8A7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C58F0EC-4684-A5FB-7640-43F3912D0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836611F-1B24-D405-016C-8F587F194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73330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EBAECF7-6365-12D1-3EE6-B3809AADE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5D21CB1-8787-2021-2E02-C5B499485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99FCF6E-EA35-12E7-3AFC-49CEDEEAD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EC6D-42F7-4CD3-9CEF-CB033D5EB930}" type="datetimeFigureOut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F16AE12-B23F-2583-703D-5174D31BD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09D1E02-7673-DC36-3868-9D0D9DBF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40DF1-905C-4FC2-B88D-A24FFA02BE1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56466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Shapes Top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96A4630-646C-5842-9044-2E68A6464B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0" y="1944000"/>
            <a:ext cx="8458200" cy="3618600"/>
          </a:xfrm>
          <a:prstGeom prst="rect">
            <a:avLst/>
          </a:prstGeom>
        </p:spPr>
        <p:txBody>
          <a:bodyPr/>
          <a:lstStyle>
            <a:lvl1pPr marL="0" marR="0" indent="0" defTabSz="914377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solidFill>
                  <a:srgbClr val="15234A"/>
                </a:solidFill>
                <a:latin typeface="+mn-lt"/>
                <a:cs typeface="Arial" panose="020B0604020202020204" pitchFamily="34" charset="0"/>
              </a:defRPr>
            </a:lvl1pPr>
            <a:lvl2pPr marL="457189" indent="0">
              <a:buFont typeface="Arial" panose="020B0604020202020204" pitchFamily="34" charset="0"/>
              <a:buNone/>
              <a:defRPr sz="1400" b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Font typeface="Arial" panose="020B0604020202020204" pitchFamily="34" charset="0"/>
              <a:buNone/>
              <a:defRPr sz="1400" b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6" indent="0">
              <a:buFont typeface="Arial" panose="020B0604020202020204" pitchFamily="34" charset="0"/>
              <a:buNone/>
              <a:defRPr sz="1400" b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4" indent="0">
              <a:buFont typeface="Arial" panose="020B0604020202020204" pitchFamily="34" charset="0"/>
              <a:buNone/>
              <a:defRPr sz="1400" b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85E671C8-C526-9D49-88B8-1E62EDE331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1" y="381000"/>
            <a:ext cx="8458200" cy="965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15234A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Header goes here</a:t>
            </a:r>
          </a:p>
        </p:txBody>
      </p:sp>
      <p:sp>
        <p:nvSpPr>
          <p:cNvPr id="13" name="bk object 24">
            <a:extLst>
              <a:ext uri="{FF2B5EF4-FFF2-40B4-BE49-F238E27FC236}">
                <a16:creationId xmlns:a16="http://schemas.microsoft.com/office/drawing/2014/main" id="{7B6CFB23-B193-9C4C-9BC7-B88EED1B98FE}"/>
              </a:ext>
            </a:extLst>
          </p:cNvPr>
          <p:cNvSpPr/>
          <p:nvPr userDrawn="1"/>
        </p:nvSpPr>
        <p:spPr>
          <a:xfrm>
            <a:off x="503492" y="6383089"/>
            <a:ext cx="268605" cy="266700"/>
          </a:xfrm>
          <a:custGeom>
            <a:avLst/>
            <a:gdLst/>
            <a:ahLst/>
            <a:cxnLst/>
            <a:rect l="l" t="t" r="r" b="b"/>
            <a:pathLst>
              <a:path w="268604" h="266700">
                <a:moveTo>
                  <a:pt x="133476" y="0"/>
                </a:moveTo>
                <a:lnTo>
                  <a:pt x="74275" y="8263"/>
                </a:lnTo>
                <a:lnTo>
                  <a:pt x="32653" y="31691"/>
                </a:lnTo>
                <a:lnTo>
                  <a:pt x="8073" y="68242"/>
                </a:lnTo>
                <a:lnTo>
                  <a:pt x="0" y="115874"/>
                </a:lnTo>
                <a:lnTo>
                  <a:pt x="0" y="149123"/>
                </a:lnTo>
                <a:lnTo>
                  <a:pt x="8073" y="196926"/>
                </a:lnTo>
                <a:lnTo>
                  <a:pt x="32653" y="233867"/>
                </a:lnTo>
                <a:lnTo>
                  <a:pt x="74275" y="257686"/>
                </a:lnTo>
                <a:lnTo>
                  <a:pt x="133476" y="266128"/>
                </a:lnTo>
                <a:lnTo>
                  <a:pt x="193342" y="257686"/>
                </a:lnTo>
                <a:lnTo>
                  <a:pt x="235299" y="233867"/>
                </a:lnTo>
                <a:lnTo>
                  <a:pt x="259996" y="196926"/>
                </a:lnTo>
                <a:lnTo>
                  <a:pt x="268084" y="149123"/>
                </a:lnTo>
                <a:lnTo>
                  <a:pt x="268084" y="115874"/>
                </a:lnTo>
                <a:lnTo>
                  <a:pt x="259996" y="68242"/>
                </a:lnTo>
                <a:lnTo>
                  <a:pt x="235299" y="31691"/>
                </a:lnTo>
                <a:lnTo>
                  <a:pt x="193342" y="8263"/>
                </a:lnTo>
                <a:lnTo>
                  <a:pt x="133476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 sz="1800" b="0" i="0" dirty="0">
              <a:latin typeface="IBM Plex Sans" panose="020B0503050203000203" pitchFamily="34" charset="0"/>
            </a:endParaRPr>
          </a:p>
        </p:txBody>
      </p:sp>
      <p:sp>
        <p:nvSpPr>
          <p:cNvPr id="14" name="Holder 4">
            <a:extLst>
              <a:ext uri="{FF2B5EF4-FFF2-40B4-BE49-F238E27FC236}">
                <a16:creationId xmlns:a16="http://schemas.microsoft.com/office/drawing/2014/main" id="{A06C756F-C770-8D49-A289-122EE10E1D9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503491" y="6447192"/>
            <a:ext cx="268607" cy="138499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r">
              <a:defRPr sz="900">
                <a:solidFill>
                  <a:srgbClr val="15234A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3DE7C-49F3-F842-9FDE-B62E133768E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6624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FEF39A4A-B606-E891-B9BD-5524C14CE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648000"/>
            <a:ext cx="11124000" cy="9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47D78A1-4566-D857-883E-04E1A18AE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656000"/>
            <a:ext cx="111240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2F8EF71-E848-72DA-A6B6-E1AAE9787E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6FF07-FEEA-46A6-AA42-C4F7D579E96F}" type="datetime1">
              <a:rPr lang="zh-TW" altLang="en-US" smtClean="0"/>
              <a:t>2024/6/18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C7A37A9-A025-9F93-35BE-3412DB804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F445DC7-5A28-8811-BF99-62B8D4CEB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52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585BA-65C0-458E-B347-F7183E11D7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27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35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  <p:sldLayoutId id="2147483727" r:id="rId24"/>
    <p:sldLayoutId id="2147483728" r:id="rId25"/>
    <p:sldLayoutId id="2147483729" r:id="rId26"/>
    <p:sldLayoutId id="2147483732" r:id="rId27"/>
    <p:sldLayoutId id="2147483733" r:id="rId28"/>
    <p:sldLayoutId id="2147483734" r:id="rId29"/>
    <p:sldLayoutId id="2147483737" r:id="rId30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16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000" indent="-216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png"/><Relationship Id="rId4" Type="http://schemas.openxmlformats.org/officeDocument/2006/relationships/image" Target="../media/image4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405133EE-E2E4-62ED-B5C7-D6AC2803B4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TW" altLang="en-US" dirty="0">
                <a:latin typeface="+mn-ea"/>
                <a:ea typeface="+mn-ea"/>
                <a:cs typeface="Times New Roman" panose="02020603050405020304" pitchFamily="18" charset="0"/>
              </a:rPr>
              <a:t>解開單細胞數據之謎</a:t>
            </a:r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7" name="副標題 6">
            <a:extLst>
              <a:ext uri="{FF2B5EF4-FFF2-40B4-BE49-F238E27FC236}">
                <a16:creationId xmlns:a16="http://schemas.microsoft.com/office/drawing/2014/main" id="{9C8300E7-1C4F-8B21-792D-F30795FBA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1" y="5412667"/>
            <a:ext cx="6660000" cy="720000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 dirty="0">
                <a:latin typeface="+mn-ea"/>
              </a:rPr>
              <a:t>基因資訊工程師</a:t>
            </a:r>
            <a:r>
              <a:rPr lang="en-US" altLang="zh-TW" dirty="0">
                <a:latin typeface="+mn-ea"/>
              </a:rPr>
              <a:t> </a:t>
            </a:r>
            <a:r>
              <a:rPr lang="zh-TW" altLang="en-US" dirty="0">
                <a:latin typeface="+mn-ea"/>
              </a:rPr>
              <a:t>林俊廷</a:t>
            </a:r>
            <a:endParaRPr lang="en-US" altLang="zh-TW" dirty="0">
              <a:latin typeface="+mn-ea"/>
            </a:endParaRPr>
          </a:p>
          <a:p>
            <a:r>
              <a:rPr lang="en-US" altLang="zh-TW" dirty="0"/>
              <a:t>2024.06.19</a:t>
            </a:r>
            <a:endParaRPr lang="en-US" altLang="zh-TW" sz="2400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602900CC-02B7-D746-A582-17A535D70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3560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CC3E336C-91CA-5267-0B51-6A233A10353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4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0" r="30900"/>
          <a:stretch/>
        </p:blipFill>
        <p:spPr>
          <a:xfrm>
            <a:off x="1" y="10"/>
            <a:ext cx="4657344" cy="6857991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B460364F-6000-9F51-8E41-44975DC971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578" y="2464616"/>
            <a:ext cx="2922399" cy="1948266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A18E8334-9697-3628-390D-210B8C6BF2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985" y="2464616"/>
            <a:ext cx="2922399" cy="1948266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DEFE7C96-1A28-F868-E8D9-CFD6ED835391}"/>
              </a:ext>
            </a:extLst>
          </p:cNvPr>
          <p:cNvSpPr txBox="1"/>
          <p:nvPr/>
        </p:nvSpPr>
        <p:spPr>
          <a:xfrm>
            <a:off x="5322229" y="2095284"/>
            <a:ext cx="25610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TW" dirty="0"/>
              <a:t>single-cell RNA-seq</a:t>
            </a:r>
            <a:endParaRPr kumimoji="1"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424F5568-C6DB-6A46-AD52-E2DB0D2AD5FA}"/>
              </a:ext>
            </a:extLst>
          </p:cNvPr>
          <p:cNvSpPr txBox="1"/>
          <p:nvPr/>
        </p:nvSpPr>
        <p:spPr>
          <a:xfrm>
            <a:off x="9157882" y="2095284"/>
            <a:ext cx="174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dirty="0"/>
              <a:t>bulk RNA-seq</a:t>
            </a:r>
            <a:endParaRPr kumimoji="1" lang="zh-TW" altLang="en-US" dirty="0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90C4242E-5C31-A00B-732E-A0A2E2907C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659" y="4672918"/>
            <a:ext cx="4525733" cy="2067832"/>
          </a:xfrm>
          <a:prstGeom prst="rect">
            <a:avLst/>
          </a:prstGeom>
        </p:spPr>
      </p:pic>
      <p:sp>
        <p:nvSpPr>
          <p:cNvPr id="5" name="矩形圖說文字 4">
            <a:extLst>
              <a:ext uri="{FF2B5EF4-FFF2-40B4-BE49-F238E27FC236}">
                <a16:creationId xmlns:a16="http://schemas.microsoft.com/office/drawing/2014/main" id="{7F26D153-B188-978E-3908-D041801E5FB7}"/>
              </a:ext>
            </a:extLst>
          </p:cNvPr>
          <p:cNvSpPr/>
          <p:nvPr/>
        </p:nvSpPr>
        <p:spPr>
          <a:xfrm>
            <a:off x="7337854" y="4604656"/>
            <a:ext cx="4657345" cy="2204357"/>
          </a:xfrm>
          <a:prstGeom prst="wedgeRectCallout">
            <a:avLst>
              <a:gd name="adj1" fmla="val -2665"/>
              <a:gd name="adj2" fmla="val -63941"/>
            </a:avLst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BD549879-C9EE-EBA0-495A-6EF01B27C28B}"/>
              </a:ext>
            </a:extLst>
          </p:cNvPr>
          <p:cNvSpPr txBox="1"/>
          <p:nvPr/>
        </p:nvSpPr>
        <p:spPr>
          <a:xfrm>
            <a:off x="7337854" y="4604656"/>
            <a:ext cx="1688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chemeClr val="accent3"/>
                </a:solidFill>
              </a:rPr>
              <a:t>TGIA pipeline</a:t>
            </a:r>
            <a:endParaRPr kumimoji="1" lang="zh-TW" altLang="en-US" dirty="0">
              <a:solidFill>
                <a:schemeClr val="accent3"/>
              </a:solidFill>
            </a:endParaRPr>
          </a:p>
        </p:txBody>
      </p:sp>
      <p:sp>
        <p:nvSpPr>
          <p:cNvPr id="7" name="動作按鈕: 首頁 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306D1AC-800A-D7EF-8F2A-8D8D3BBC4F41}"/>
              </a:ext>
            </a:extLst>
          </p:cNvPr>
          <p:cNvSpPr/>
          <p:nvPr/>
        </p:nvSpPr>
        <p:spPr>
          <a:xfrm>
            <a:off x="9748179" y="897775"/>
            <a:ext cx="568009" cy="565265"/>
          </a:xfrm>
          <a:prstGeom prst="actionButtonHome">
            <a:avLst/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" name="動作按鈕: 首頁 12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63905A5-F6DB-D64E-3306-094D1370851D}"/>
              </a:ext>
            </a:extLst>
          </p:cNvPr>
          <p:cNvSpPr/>
          <p:nvPr/>
        </p:nvSpPr>
        <p:spPr>
          <a:xfrm>
            <a:off x="6315833" y="897775"/>
            <a:ext cx="568009" cy="565265"/>
          </a:xfrm>
          <a:prstGeom prst="actionButtonHome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5" name="雲朵形圖說文字 24">
            <a:extLst>
              <a:ext uri="{FF2B5EF4-FFF2-40B4-BE49-F238E27FC236}">
                <a16:creationId xmlns:a16="http://schemas.microsoft.com/office/drawing/2014/main" id="{7405EBC4-91CD-FD27-93B5-37FC6B5A5FDC}"/>
              </a:ext>
            </a:extLst>
          </p:cNvPr>
          <p:cNvSpPr/>
          <p:nvPr/>
        </p:nvSpPr>
        <p:spPr>
          <a:xfrm>
            <a:off x="3451496" y="147018"/>
            <a:ext cx="2165339" cy="1316023"/>
          </a:xfrm>
          <a:prstGeom prst="cloudCallout">
            <a:avLst>
              <a:gd name="adj1" fmla="val 74167"/>
              <a:gd name="adj2" fmla="val 3494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grpSp>
        <p:nvGrpSpPr>
          <p:cNvPr id="42" name="群組 41">
            <a:extLst>
              <a:ext uri="{FF2B5EF4-FFF2-40B4-BE49-F238E27FC236}">
                <a16:creationId xmlns:a16="http://schemas.microsoft.com/office/drawing/2014/main" id="{A8E01813-4480-1CD9-32D6-BB3651399C12}"/>
              </a:ext>
            </a:extLst>
          </p:cNvPr>
          <p:cNvGrpSpPr/>
          <p:nvPr/>
        </p:nvGrpSpPr>
        <p:grpSpPr>
          <a:xfrm>
            <a:off x="8795066" y="1618376"/>
            <a:ext cx="2474234" cy="410976"/>
            <a:chOff x="8765177" y="1604690"/>
            <a:chExt cx="2474234" cy="410976"/>
          </a:xfrm>
        </p:grpSpPr>
        <p:grpSp>
          <p:nvGrpSpPr>
            <p:cNvPr id="18" name="群組 17">
              <a:extLst>
                <a:ext uri="{FF2B5EF4-FFF2-40B4-BE49-F238E27FC236}">
                  <a16:creationId xmlns:a16="http://schemas.microsoft.com/office/drawing/2014/main" id="{6F71F95D-2F22-8005-3EFF-1915447A1164}"/>
                </a:ext>
              </a:extLst>
            </p:cNvPr>
            <p:cNvGrpSpPr/>
            <p:nvPr/>
          </p:nvGrpSpPr>
          <p:grpSpPr>
            <a:xfrm>
              <a:off x="8765177" y="1604690"/>
              <a:ext cx="1966004" cy="410976"/>
              <a:chOff x="9157882" y="1589015"/>
              <a:chExt cx="1966004" cy="410976"/>
            </a:xfrm>
          </p:grpSpPr>
          <p:sp>
            <p:nvSpPr>
              <p:cNvPr id="14" name="5 角星形 13">
                <a:extLst>
                  <a:ext uri="{FF2B5EF4-FFF2-40B4-BE49-F238E27FC236}">
                    <a16:creationId xmlns:a16="http://schemas.microsoft.com/office/drawing/2014/main" id="{59D80A96-8794-1F3B-9A48-2C06AFFFB3D1}"/>
                  </a:ext>
                </a:extLst>
              </p:cNvPr>
              <p:cNvSpPr/>
              <p:nvPr/>
            </p:nvSpPr>
            <p:spPr>
              <a:xfrm>
                <a:off x="9157882" y="1617605"/>
                <a:ext cx="388990" cy="382386"/>
              </a:xfrm>
              <a:prstGeom prst="star5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  <p:sp>
            <p:nvSpPr>
              <p:cNvPr id="15" name="5 角星形 14">
                <a:extLst>
                  <a:ext uri="{FF2B5EF4-FFF2-40B4-BE49-F238E27FC236}">
                    <a16:creationId xmlns:a16="http://schemas.microsoft.com/office/drawing/2014/main" id="{112D2058-BE3E-E033-3C5D-91B5AB368B8D}"/>
                  </a:ext>
                </a:extLst>
              </p:cNvPr>
              <p:cNvSpPr/>
              <p:nvPr/>
            </p:nvSpPr>
            <p:spPr>
              <a:xfrm>
                <a:off x="9689431" y="1605641"/>
                <a:ext cx="388990" cy="382386"/>
              </a:xfrm>
              <a:prstGeom prst="star5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  <p:sp>
            <p:nvSpPr>
              <p:cNvPr id="16" name="5 角星形 15">
                <a:extLst>
                  <a:ext uri="{FF2B5EF4-FFF2-40B4-BE49-F238E27FC236}">
                    <a16:creationId xmlns:a16="http://schemas.microsoft.com/office/drawing/2014/main" id="{E2179AA3-D0D1-503C-7002-AFC23B037521}"/>
                  </a:ext>
                </a:extLst>
              </p:cNvPr>
              <p:cNvSpPr/>
              <p:nvPr/>
            </p:nvSpPr>
            <p:spPr>
              <a:xfrm>
                <a:off x="10220980" y="1589015"/>
                <a:ext cx="388990" cy="382386"/>
              </a:xfrm>
              <a:prstGeom prst="star5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  <p:sp>
            <p:nvSpPr>
              <p:cNvPr id="17" name="5 角星形 16">
                <a:extLst>
                  <a:ext uri="{FF2B5EF4-FFF2-40B4-BE49-F238E27FC236}">
                    <a16:creationId xmlns:a16="http://schemas.microsoft.com/office/drawing/2014/main" id="{E5EFA076-62B1-227A-8705-377F2D30BBF0}"/>
                  </a:ext>
                </a:extLst>
              </p:cNvPr>
              <p:cNvSpPr/>
              <p:nvPr/>
            </p:nvSpPr>
            <p:spPr>
              <a:xfrm>
                <a:off x="10734896" y="1589015"/>
                <a:ext cx="388990" cy="382386"/>
              </a:xfrm>
              <a:prstGeom prst="star5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</p:grpSp>
        <p:sp>
          <p:nvSpPr>
            <p:cNvPr id="41" name="5 角星形 40">
              <a:extLst>
                <a:ext uri="{FF2B5EF4-FFF2-40B4-BE49-F238E27FC236}">
                  <a16:creationId xmlns:a16="http://schemas.microsoft.com/office/drawing/2014/main" id="{C4EBA746-DAE4-74E5-F982-3A3CC03E5B53}"/>
                </a:ext>
              </a:extLst>
            </p:cNvPr>
            <p:cNvSpPr/>
            <p:nvPr/>
          </p:nvSpPr>
          <p:spPr>
            <a:xfrm>
              <a:off x="10850421" y="1611065"/>
              <a:ext cx="388990" cy="382386"/>
            </a:xfrm>
            <a:prstGeom prst="star5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</p:grpSp>
      <p:grpSp>
        <p:nvGrpSpPr>
          <p:cNvPr id="43" name="群組 42">
            <a:extLst>
              <a:ext uri="{FF2B5EF4-FFF2-40B4-BE49-F238E27FC236}">
                <a16:creationId xmlns:a16="http://schemas.microsoft.com/office/drawing/2014/main" id="{A6F3D7E1-2110-6956-91E5-80C520E2ED97}"/>
              </a:ext>
            </a:extLst>
          </p:cNvPr>
          <p:cNvGrpSpPr/>
          <p:nvPr/>
        </p:nvGrpSpPr>
        <p:grpSpPr>
          <a:xfrm>
            <a:off x="5362720" y="1620707"/>
            <a:ext cx="2474234" cy="410976"/>
            <a:chOff x="8765177" y="1604690"/>
            <a:chExt cx="2474234" cy="410976"/>
          </a:xfrm>
        </p:grpSpPr>
        <p:grpSp>
          <p:nvGrpSpPr>
            <p:cNvPr id="44" name="群組 43">
              <a:extLst>
                <a:ext uri="{FF2B5EF4-FFF2-40B4-BE49-F238E27FC236}">
                  <a16:creationId xmlns:a16="http://schemas.microsoft.com/office/drawing/2014/main" id="{56E45512-509F-A4D5-C9B9-6F86DD41E025}"/>
                </a:ext>
              </a:extLst>
            </p:cNvPr>
            <p:cNvGrpSpPr/>
            <p:nvPr/>
          </p:nvGrpSpPr>
          <p:grpSpPr>
            <a:xfrm>
              <a:off x="8765177" y="1604690"/>
              <a:ext cx="1966004" cy="410976"/>
              <a:chOff x="9157882" y="1589015"/>
              <a:chExt cx="1966004" cy="410976"/>
            </a:xfrm>
          </p:grpSpPr>
          <p:sp>
            <p:nvSpPr>
              <p:cNvPr id="46" name="5 角星形 45">
                <a:extLst>
                  <a:ext uri="{FF2B5EF4-FFF2-40B4-BE49-F238E27FC236}">
                    <a16:creationId xmlns:a16="http://schemas.microsoft.com/office/drawing/2014/main" id="{9B1325EC-5546-85F0-F3B1-EDD31984D003}"/>
                  </a:ext>
                </a:extLst>
              </p:cNvPr>
              <p:cNvSpPr/>
              <p:nvPr/>
            </p:nvSpPr>
            <p:spPr>
              <a:xfrm>
                <a:off x="9157882" y="1617605"/>
                <a:ext cx="388990" cy="382386"/>
              </a:xfrm>
              <a:prstGeom prst="star5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  <p:sp>
            <p:nvSpPr>
              <p:cNvPr id="47" name="5 角星形 46">
                <a:extLst>
                  <a:ext uri="{FF2B5EF4-FFF2-40B4-BE49-F238E27FC236}">
                    <a16:creationId xmlns:a16="http://schemas.microsoft.com/office/drawing/2014/main" id="{1F1EECB8-AB11-537D-EFC1-DF9C58548D75}"/>
                  </a:ext>
                </a:extLst>
              </p:cNvPr>
              <p:cNvSpPr/>
              <p:nvPr/>
            </p:nvSpPr>
            <p:spPr>
              <a:xfrm>
                <a:off x="9689431" y="1605641"/>
                <a:ext cx="388990" cy="382386"/>
              </a:xfrm>
              <a:prstGeom prst="star5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  <p:sp>
            <p:nvSpPr>
              <p:cNvPr id="48" name="5 角星形 47">
                <a:extLst>
                  <a:ext uri="{FF2B5EF4-FFF2-40B4-BE49-F238E27FC236}">
                    <a16:creationId xmlns:a16="http://schemas.microsoft.com/office/drawing/2014/main" id="{9A83BCC0-53E5-D5E2-C138-6C7B0001E53D}"/>
                  </a:ext>
                </a:extLst>
              </p:cNvPr>
              <p:cNvSpPr/>
              <p:nvPr/>
            </p:nvSpPr>
            <p:spPr>
              <a:xfrm>
                <a:off x="10220980" y="1589015"/>
                <a:ext cx="388990" cy="382386"/>
              </a:xfrm>
              <a:prstGeom prst="star5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  <p:sp>
            <p:nvSpPr>
              <p:cNvPr id="49" name="5 角星形 48">
                <a:extLst>
                  <a:ext uri="{FF2B5EF4-FFF2-40B4-BE49-F238E27FC236}">
                    <a16:creationId xmlns:a16="http://schemas.microsoft.com/office/drawing/2014/main" id="{5E081ECF-CF39-D89F-F1E0-D93D16D9CE6D}"/>
                  </a:ext>
                </a:extLst>
              </p:cNvPr>
              <p:cNvSpPr/>
              <p:nvPr/>
            </p:nvSpPr>
            <p:spPr>
              <a:xfrm>
                <a:off x="10734896" y="1589015"/>
                <a:ext cx="388990" cy="382386"/>
              </a:xfrm>
              <a:prstGeom prst="star5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</p:grpSp>
        <p:sp>
          <p:nvSpPr>
            <p:cNvPr id="45" name="5 角星形 44">
              <a:extLst>
                <a:ext uri="{FF2B5EF4-FFF2-40B4-BE49-F238E27FC236}">
                  <a16:creationId xmlns:a16="http://schemas.microsoft.com/office/drawing/2014/main" id="{CF429D3F-1F26-0343-C376-20AFA5CD901C}"/>
                </a:ext>
              </a:extLst>
            </p:cNvPr>
            <p:cNvSpPr/>
            <p:nvPr/>
          </p:nvSpPr>
          <p:spPr>
            <a:xfrm>
              <a:off x="10850421" y="1611065"/>
              <a:ext cx="388990" cy="382386"/>
            </a:xfrm>
            <a:prstGeom prst="star5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</p:grpSp>
      <p:grpSp>
        <p:nvGrpSpPr>
          <p:cNvPr id="73" name="群組 72">
            <a:extLst>
              <a:ext uri="{FF2B5EF4-FFF2-40B4-BE49-F238E27FC236}">
                <a16:creationId xmlns:a16="http://schemas.microsoft.com/office/drawing/2014/main" id="{53E3437A-5B50-0E2B-0261-D36FA4FB7702}"/>
              </a:ext>
            </a:extLst>
          </p:cNvPr>
          <p:cNvGrpSpPr/>
          <p:nvPr/>
        </p:nvGrpSpPr>
        <p:grpSpPr>
          <a:xfrm>
            <a:off x="3955773" y="337974"/>
            <a:ext cx="1243306" cy="775673"/>
            <a:chOff x="3127826" y="404734"/>
            <a:chExt cx="1243306" cy="775673"/>
          </a:xfrm>
        </p:grpSpPr>
        <p:grpSp>
          <p:nvGrpSpPr>
            <p:cNvPr id="50" name="群組 49">
              <a:extLst>
                <a:ext uri="{FF2B5EF4-FFF2-40B4-BE49-F238E27FC236}">
                  <a16:creationId xmlns:a16="http://schemas.microsoft.com/office/drawing/2014/main" id="{344BADD0-C8EA-7005-7E5E-E02E8BCBC0B1}"/>
                </a:ext>
              </a:extLst>
            </p:cNvPr>
            <p:cNvGrpSpPr/>
            <p:nvPr/>
          </p:nvGrpSpPr>
          <p:grpSpPr>
            <a:xfrm>
              <a:off x="3133822" y="404734"/>
              <a:ext cx="1237310" cy="202763"/>
              <a:chOff x="8765177" y="1604690"/>
              <a:chExt cx="2474234" cy="410976"/>
            </a:xfrm>
          </p:grpSpPr>
          <p:grpSp>
            <p:nvGrpSpPr>
              <p:cNvPr id="51" name="群組 50">
                <a:extLst>
                  <a:ext uri="{FF2B5EF4-FFF2-40B4-BE49-F238E27FC236}">
                    <a16:creationId xmlns:a16="http://schemas.microsoft.com/office/drawing/2014/main" id="{AEEFCF26-2836-C67C-06B5-32C877400EDE}"/>
                  </a:ext>
                </a:extLst>
              </p:cNvPr>
              <p:cNvGrpSpPr/>
              <p:nvPr/>
            </p:nvGrpSpPr>
            <p:grpSpPr>
              <a:xfrm>
                <a:off x="8765177" y="1604690"/>
                <a:ext cx="1966004" cy="410976"/>
                <a:chOff x="9157882" y="1589015"/>
                <a:chExt cx="1966004" cy="410976"/>
              </a:xfrm>
            </p:grpSpPr>
            <p:sp>
              <p:nvSpPr>
                <p:cNvPr id="53" name="5 角星形 52">
                  <a:extLst>
                    <a:ext uri="{FF2B5EF4-FFF2-40B4-BE49-F238E27FC236}">
                      <a16:creationId xmlns:a16="http://schemas.microsoft.com/office/drawing/2014/main" id="{DC0A9E4F-B4EB-AC38-EB5A-A2E931D0973C}"/>
                    </a:ext>
                  </a:extLst>
                </p:cNvPr>
                <p:cNvSpPr/>
                <p:nvPr/>
              </p:nvSpPr>
              <p:spPr>
                <a:xfrm>
                  <a:off x="9157882" y="1617605"/>
                  <a:ext cx="388990" cy="382386"/>
                </a:xfrm>
                <a:prstGeom prst="star5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  <p:sp>
              <p:nvSpPr>
                <p:cNvPr id="54" name="5 角星形 53">
                  <a:extLst>
                    <a:ext uri="{FF2B5EF4-FFF2-40B4-BE49-F238E27FC236}">
                      <a16:creationId xmlns:a16="http://schemas.microsoft.com/office/drawing/2014/main" id="{96972731-1BF4-8867-EA12-A09F5F7D109F}"/>
                    </a:ext>
                  </a:extLst>
                </p:cNvPr>
                <p:cNvSpPr/>
                <p:nvPr/>
              </p:nvSpPr>
              <p:spPr>
                <a:xfrm>
                  <a:off x="9689431" y="1605641"/>
                  <a:ext cx="388990" cy="382386"/>
                </a:xfrm>
                <a:prstGeom prst="star5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  <p:sp>
              <p:nvSpPr>
                <p:cNvPr id="55" name="5 角星形 54">
                  <a:extLst>
                    <a:ext uri="{FF2B5EF4-FFF2-40B4-BE49-F238E27FC236}">
                      <a16:creationId xmlns:a16="http://schemas.microsoft.com/office/drawing/2014/main" id="{ECE6D26D-17D9-A9C5-07C8-AE495382E731}"/>
                    </a:ext>
                  </a:extLst>
                </p:cNvPr>
                <p:cNvSpPr/>
                <p:nvPr/>
              </p:nvSpPr>
              <p:spPr>
                <a:xfrm>
                  <a:off x="10220980" y="1589015"/>
                  <a:ext cx="388990" cy="382386"/>
                </a:xfrm>
                <a:prstGeom prst="star5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  <p:sp>
              <p:nvSpPr>
                <p:cNvPr id="56" name="5 角星形 55">
                  <a:extLst>
                    <a:ext uri="{FF2B5EF4-FFF2-40B4-BE49-F238E27FC236}">
                      <a16:creationId xmlns:a16="http://schemas.microsoft.com/office/drawing/2014/main" id="{7A3A9996-EEB7-C4FA-679F-A3E9C63272AE}"/>
                    </a:ext>
                  </a:extLst>
                </p:cNvPr>
                <p:cNvSpPr/>
                <p:nvPr/>
              </p:nvSpPr>
              <p:spPr>
                <a:xfrm>
                  <a:off x="10734896" y="1589015"/>
                  <a:ext cx="388990" cy="382386"/>
                </a:xfrm>
                <a:prstGeom prst="star5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</p:grpSp>
          <p:sp>
            <p:nvSpPr>
              <p:cNvPr id="52" name="5 角星形 51">
                <a:extLst>
                  <a:ext uri="{FF2B5EF4-FFF2-40B4-BE49-F238E27FC236}">
                    <a16:creationId xmlns:a16="http://schemas.microsoft.com/office/drawing/2014/main" id="{883CE0C2-45E4-C27B-DB71-F82D560E6707}"/>
                  </a:ext>
                </a:extLst>
              </p:cNvPr>
              <p:cNvSpPr/>
              <p:nvPr/>
            </p:nvSpPr>
            <p:spPr>
              <a:xfrm>
                <a:off x="10850421" y="1611065"/>
                <a:ext cx="388990" cy="382386"/>
              </a:xfrm>
              <a:prstGeom prst="star5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</p:grpSp>
        <p:grpSp>
          <p:nvGrpSpPr>
            <p:cNvPr id="57" name="群組 56">
              <a:extLst>
                <a:ext uri="{FF2B5EF4-FFF2-40B4-BE49-F238E27FC236}">
                  <a16:creationId xmlns:a16="http://schemas.microsoft.com/office/drawing/2014/main" id="{8143FEA9-EA0E-A400-905B-E9CE4194560F}"/>
                </a:ext>
              </a:extLst>
            </p:cNvPr>
            <p:cNvGrpSpPr/>
            <p:nvPr/>
          </p:nvGrpSpPr>
          <p:grpSpPr>
            <a:xfrm>
              <a:off x="3127826" y="691672"/>
              <a:ext cx="1237310" cy="202763"/>
              <a:chOff x="8765177" y="1604690"/>
              <a:chExt cx="2474234" cy="410976"/>
            </a:xfrm>
          </p:grpSpPr>
          <p:grpSp>
            <p:nvGrpSpPr>
              <p:cNvPr id="58" name="群組 57">
                <a:extLst>
                  <a:ext uri="{FF2B5EF4-FFF2-40B4-BE49-F238E27FC236}">
                    <a16:creationId xmlns:a16="http://schemas.microsoft.com/office/drawing/2014/main" id="{0A6CF085-1BCF-D93D-2CCD-4539CBF5DD5D}"/>
                  </a:ext>
                </a:extLst>
              </p:cNvPr>
              <p:cNvGrpSpPr/>
              <p:nvPr/>
            </p:nvGrpSpPr>
            <p:grpSpPr>
              <a:xfrm>
                <a:off x="8765177" y="1604690"/>
                <a:ext cx="1966004" cy="410976"/>
                <a:chOff x="9157882" y="1589015"/>
                <a:chExt cx="1966004" cy="410976"/>
              </a:xfrm>
            </p:grpSpPr>
            <p:sp>
              <p:nvSpPr>
                <p:cNvPr id="60" name="5 角星形 59">
                  <a:extLst>
                    <a:ext uri="{FF2B5EF4-FFF2-40B4-BE49-F238E27FC236}">
                      <a16:creationId xmlns:a16="http://schemas.microsoft.com/office/drawing/2014/main" id="{3D685090-EFB4-5DE3-D80E-59EC680CFCB4}"/>
                    </a:ext>
                  </a:extLst>
                </p:cNvPr>
                <p:cNvSpPr/>
                <p:nvPr/>
              </p:nvSpPr>
              <p:spPr>
                <a:xfrm>
                  <a:off x="9157882" y="1617605"/>
                  <a:ext cx="388990" cy="382386"/>
                </a:xfrm>
                <a:prstGeom prst="star5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  <p:sp>
              <p:nvSpPr>
                <p:cNvPr id="61" name="5 角星形 60">
                  <a:extLst>
                    <a:ext uri="{FF2B5EF4-FFF2-40B4-BE49-F238E27FC236}">
                      <a16:creationId xmlns:a16="http://schemas.microsoft.com/office/drawing/2014/main" id="{3D499683-A1BD-ED08-01ED-DB07AD9EE04C}"/>
                    </a:ext>
                  </a:extLst>
                </p:cNvPr>
                <p:cNvSpPr/>
                <p:nvPr/>
              </p:nvSpPr>
              <p:spPr>
                <a:xfrm>
                  <a:off x="9689431" y="1605641"/>
                  <a:ext cx="388990" cy="382386"/>
                </a:xfrm>
                <a:prstGeom prst="star5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  <p:sp>
              <p:nvSpPr>
                <p:cNvPr id="62" name="5 角星形 61">
                  <a:extLst>
                    <a:ext uri="{FF2B5EF4-FFF2-40B4-BE49-F238E27FC236}">
                      <a16:creationId xmlns:a16="http://schemas.microsoft.com/office/drawing/2014/main" id="{FA728580-CA83-9F44-5A68-1E297148B19E}"/>
                    </a:ext>
                  </a:extLst>
                </p:cNvPr>
                <p:cNvSpPr/>
                <p:nvPr/>
              </p:nvSpPr>
              <p:spPr>
                <a:xfrm>
                  <a:off x="10220980" y="1589015"/>
                  <a:ext cx="388990" cy="382386"/>
                </a:xfrm>
                <a:prstGeom prst="star5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  <p:sp>
              <p:nvSpPr>
                <p:cNvPr id="63" name="5 角星形 62">
                  <a:extLst>
                    <a:ext uri="{FF2B5EF4-FFF2-40B4-BE49-F238E27FC236}">
                      <a16:creationId xmlns:a16="http://schemas.microsoft.com/office/drawing/2014/main" id="{47A66FC6-8B75-B515-B5AB-B4F4E132C64B}"/>
                    </a:ext>
                  </a:extLst>
                </p:cNvPr>
                <p:cNvSpPr/>
                <p:nvPr/>
              </p:nvSpPr>
              <p:spPr>
                <a:xfrm>
                  <a:off x="10734896" y="1589015"/>
                  <a:ext cx="388990" cy="382386"/>
                </a:xfrm>
                <a:prstGeom prst="star5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</p:grpSp>
          <p:sp>
            <p:nvSpPr>
              <p:cNvPr id="59" name="5 角星形 58">
                <a:extLst>
                  <a:ext uri="{FF2B5EF4-FFF2-40B4-BE49-F238E27FC236}">
                    <a16:creationId xmlns:a16="http://schemas.microsoft.com/office/drawing/2014/main" id="{EF6EF151-779B-D82F-0C10-97A6635D1907}"/>
                  </a:ext>
                </a:extLst>
              </p:cNvPr>
              <p:cNvSpPr/>
              <p:nvPr/>
            </p:nvSpPr>
            <p:spPr>
              <a:xfrm>
                <a:off x="10850421" y="1611065"/>
                <a:ext cx="388990" cy="382386"/>
              </a:xfrm>
              <a:prstGeom prst="star5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</p:grpSp>
        <p:grpSp>
          <p:nvGrpSpPr>
            <p:cNvPr id="64" name="群組 63">
              <a:extLst>
                <a:ext uri="{FF2B5EF4-FFF2-40B4-BE49-F238E27FC236}">
                  <a16:creationId xmlns:a16="http://schemas.microsoft.com/office/drawing/2014/main" id="{EB9DF37F-15AD-9DDE-C956-09AFE63A05D3}"/>
                </a:ext>
              </a:extLst>
            </p:cNvPr>
            <p:cNvGrpSpPr/>
            <p:nvPr/>
          </p:nvGrpSpPr>
          <p:grpSpPr>
            <a:xfrm>
              <a:off x="3127826" y="977644"/>
              <a:ext cx="1237310" cy="202763"/>
              <a:chOff x="8765177" y="1604690"/>
              <a:chExt cx="2474234" cy="410976"/>
            </a:xfrm>
          </p:grpSpPr>
          <p:grpSp>
            <p:nvGrpSpPr>
              <p:cNvPr id="65" name="群組 64">
                <a:extLst>
                  <a:ext uri="{FF2B5EF4-FFF2-40B4-BE49-F238E27FC236}">
                    <a16:creationId xmlns:a16="http://schemas.microsoft.com/office/drawing/2014/main" id="{5AD4FEE8-9358-BB05-E255-5C1A28B70E93}"/>
                  </a:ext>
                </a:extLst>
              </p:cNvPr>
              <p:cNvGrpSpPr/>
              <p:nvPr/>
            </p:nvGrpSpPr>
            <p:grpSpPr>
              <a:xfrm>
                <a:off x="8765177" y="1604690"/>
                <a:ext cx="1966004" cy="410976"/>
                <a:chOff x="9157882" y="1589015"/>
                <a:chExt cx="1966004" cy="410976"/>
              </a:xfrm>
            </p:grpSpPr>
            <p:sp>
              <p:nvSpPr>
                <p:cNvPr id="67" name="5 角星形 66">
                  <a:extLst>
                    <a:ext uri="{FF2B5EF4-FFF2-40B4-BE49-F238E27FC236}">
                      <a16:creationId xmlns:a16="http://schemas.microsoft.com/office/drawing/2014/main" id="{2165D454-04C4-B3CC-655B-86EFD7EF729C}"/>
                    </a:ext>
                  </a:extLst>
                </p:cNvPr>
                <p:cNvSpPr/>
                <p:nvPr/>
              </p:nvSpPr>
              <p:spPr>
                <a:xfrm>
                  <a:off x="9157882" y="1617605"/>
                  <a:ext cx="388990" cy="382386"/>
                </a:xfrm>
                <a:prstGeom prst="star5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  <p:sp>
              <p:nvSpPr>
                <p:cNvPr id="68" name="5 角星形 67">
                  <a:extLst>
                    <a:ext uri="{FF2B5EF4-FFF2-40B4-BE49-F238E27FC236}">
                      <a16:creationId xmlns:a16="http://schemas.microsoft.com/office/drawing/2014/main" id="{F638A86A-FBE9-4DD6-9C61-F3BF3402416E}"/>
                    </a:ext>
                  </a:extLst>
                </p:cNvPr>
                <p:cNvSpPr/>
                <p:nvPr/>
              </p:nvSpPr>
              <p:spPr>
                <a:xfrm>
                  <a:off x="9689431" y="1605641"/>
                  <a:ext cx="388990" cy="382386"/>
                </a:xfrm>
                <a:prstGeom prst="star5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  <p:sp>
              <p:nvSpPr>
                <p:cNvPr id="69" name="5 角星形 68">
                  <a:extLst>
                    <a:ext uri="{FF2B5EF4-FFF2-40B4-BE49-F238E27FC236}">
                      <a16:creationId xmlns:a16="http://schemas.microsoft.com/office/drawing/2014/main" id="{2EE8418C-8CAD-2665-C361-186A784410E0}"/>
                    </a:ext>
                  </a:extLst>
                </p:cNvPr>
                <p:cNvSpPr/>
                <p:nvPr/>
              </p:nvSpPr>
              <p:spPr>
                <a:xfrm>
                  <a:off x="10220980" y="1589015"/>
                  <a:ext cx="388990" cy="382386"/>
                </a:xfrm>
                <a:prstGeom prst="star5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  <p:sp>
              <p:nvSpPr>
                <p:cNvPr id="70" name="5 角星形 69">
                  <a:extLst>
                    <a:ext uri="{FF2B5EF4-FFF2-40B4-BE49-F238E27FC236}">
                      <a16:creationId xmlns:a16="http://schemas.microsoft.com/office/drawing/2014/main" id="{291E92D2-5CBE-E3C6-203E-96C1EDF5D001}"/>
                    </a:ext>
                  </a:extLst>
                </p:cNvPr>
                <p:cNvSpPr/>
                <p:nvPr/>
              </p:nvSpPr>
              <p:spPr>
                <a:xfrm>
                  <a:off x="10734896" y="1589015"/>
                  <a:ext cx="388990" cy="382386"/>
                </a:xfrm>
                <a:prstGeom prst="star5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</p:grpSp>
          <p:sp>
            <p:nvSpPr>
              <p:cNvPr id="66" name="5 角星形 65">
                <a:extLst>
                  <a:ext uri="{FF2B5EF4-FFF2-40B4-BE49-F238E27FC236}">
                    <a16:creationId xmlns:a16="http://schemas.microsoft.com/office/drawing/2014/main" id="{7D86302B-7475-DB8D-BB38-B980CBB23D87}"/>
                  </a:ext>
                </a:extLst>
              </p:cNvPr>
              <p:cNvSpPr/>
              <p:nvPr/>
            </p:nvSpPr>
            <p:spPr>
              <a:xfrm>
                <a:off x="10850421" y="1611065"/>
                <a:ext cx="388990" cy="382386"/>
              </a:xfrm>
              <a:prstGeom prst="star5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</p:grpSp>
      </p:grpSp>
      <p:sp>
        <p:nvSpPr>
          <p:cNvPr id="71" name="文字方塊 70">
            <a:extLst>
              <a:ext uri="{FF2B5EF4-FFF2-40B4-BE49-F238E27FC236}">
                <a16:creationId xmlns:a16="http://schemas.microsoft.com/office/drawing/2014/main" id="{2DA20311-10ED-6D78-81A8-680511D10FE4}"/>
              </a:ext>
            </a:extLst>
          </p:cNvPr>
          <p:cNvSpPr txBox="1"/>
          <p:nvPr/>
        </p:nvSpPr>
        <p:spPr>
          <a:xfrm>
            <a:off x="8020095" y="1455626"/>
            <a:ext cx="591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4000" b="1" dirty="0">
                <a:solidFill>
                  <a:srgbClr val="FF0000"/>
                </a:solidFill>
              </a:rPr>
              <a:t>&lt;</a:t>
            </a:r>
            <a:endParaRPr kumimoji="1" lang="zh-TW" altLang="en-US" sz="4000" b="1" dirty="0">
              <a:solidFill>
                <a:srgbClr val="FF0000"/>
              </a:solidFill>
            </a:endParaRPr>
          </a:p>
        </p:txBody>
      </p: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6F367804-FFEA-DDDF-23F5-2571D9FF557F}"/>
              </a:ext>
            </a:extLst>
          </p:cNvPr>
          <p:cNvSpPr txBox="1"/>
          <p:nvPr/>
        </p:nvSpPr>
        <p:spPr>
          <a:xfrm>
            <a:off x="8138591" y="1892169"/>
            <a:ext cx="4235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4400" dirty="0">
                <a:solidFill>
                  <a:srgbClr val="C00000"/>
                </a:solidFill>
              </a:rPr>
              <a:t>?</a:t>
            </a:r>
            <a:endParaRPr kumimoji="1" lang="zh-TW" altLang="en-US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204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2">
            <a:extLst>
              <a:ext uri="{FF2B5EF4-FFF2-40B4-BE49-F238E27FC236}">
                <a16:creationId xmlns:a16="http://schemas.microsoft.com/office/drawing/2014/main" id="{592BBA51-D949-7AE8-F09D-2F3F69B88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2000" y="6356350"/>
            <a:ext cx="2743200" cy="365125"/>
          </a:xfrm>
        </p:spPr>
        <p:txBody>
          <a:bodyPr/>
          <a:lstStyle/>
          <a:p>
            <a:fld id="{F3C585BA-65C0-458E-B347-F7183E11D77E}" type="slidenum">
              <a:rPr lang="zh-TW" altLang="en-US" smtClean="0"/>
              <a:t>3</a:t>
            </a:fld>
            <a:endParaRPr lang="zh-TW" altLang="en-US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22C21071-01D0-7A46-AE7A-D692E5BF3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647" y="3664028"/>
            <a:ext cx="1956564" cy="4506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左大括弧 10">
            <a:extLst>
              <a:ext uri="{FF2B5EF4-FFF2-40B4-BE49-F238E27FC236}">
                <a16:creationId xmlns:a16="http://schemas.microsoft.com/office/drawing/2014/main" id="{65C69842-0F40-CCAC-0CAA-CD370AFBCE4A}"/>
              </a:ext>
            </a:extLst>
          </p:cNvPr>
          <p:cNvSpPr/>
          <p:nvPr/>
        </p:nvSpPr>
        <p:spPr>
          <a:xfrm>
            <a:off x="2711941" y="1317554"/>
            <a:ext cx="440436" cy="5143593"/>
          </a:xfrm>
          <a:prstGeom prst="leftBrace">
            <a:avLst>
              <a:gd name="adj1" fmla="val 76854"/>
              <a:gd name="adj2" fmla="val 50000"/>
            </a:avLst>
          </a:prstGeom>
          <a:ln w="635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4ED4130B-841E-2D96-5E06-DDA066D92EC0}"/>
              </a:ext>
            </a:extLst>
          </p:cNvPr>
          <p:cNvSpPr txBox="1"/>
          <p:nvPr/>
        </p:nvSpPr>
        <p:spPr>
          <a:xfrm>
            <a:off x="3381251" y="1132888"/>
            <a:ext cx="1385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Chromium</a:t>
            </a:r>
            <a:endParaRPr kumimoji="1" lang="zh-TW" altLang="en-US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8CCAFF42-F0AE-2146-C77C-096582FC125F}"/>
              </a:ext>
            </a:extLst>
          </p:cNvPr>
          <p:cNvSpPr txBox="1"/>
          <p:nvPr/>
        </p:nvSpPr>
        <p:spPr>
          <a:xfrm>
            <a:off x="3381251" y="3325208"/>
            <a:ext cx="2037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 err="1"/>
              <a:t>Visium</a:t>
            </a:r>
            <a:r>
              <a:rPr kumimoji="1" lang="en-US" altLang="zh-TW" dirty="0"/>
              <a:t> </a:t>
            </a:r>
            <a:r>
              <a:rPr kumimoji="1" lang="en-US" altLang="zh-TW" dirty="0" err="1"/>
              <a:t>CytAssist</a:t>
            </a:r>
            <a:endParaRPr kumimoji="1" lang="zh-TW" altLang="en-US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D083603E-3E74-6319-B32A-6AEE520FFAEF}"/>
              </a:ext>
            </a:extLst>
          </p:cNvPr>
          <p:cNvSpPr txBox="1"/>
          <p:nvPr/>
        </p:nvSpPr>
        <p:spPr>
          <a:xfrm>
            <a:off x="3381251" y="5493991"/>
            <a:ext cx="2209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Xenium Analyzer</a:t>
            </a:r>
            <a:endParaRPr kumimoji="1" lang="zh-TW" altLang="en-US" dirty="0"/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77C11488-15B4-517F-D69E-1EDF2DEC7B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306" y="804991"/>
            <a:ext cx="1231900" cy="99060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846FA252-1895-59DA-BA5E-7A67E33FC9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154" y="3014572"/>
            <a:ext cx="1231900" cy="990600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A1F79C4B-5FC6-EE17-9BCC-C5B641E04D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154" y="5183357"/>
            <a:ext cx="1231900" cy="990600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F5855D42-092C-3686-B3D4-14A20F02C42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18" b="5460"/>
          <a:stretch/>
        </p:blipFill>
        <p:spPr>
          <a:xfrm>
            <a:off x="7107928" y="2466504"/>
            <a:ext cx="5055114" cy="2169336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C1BD9132-889B-AC86-39B9-3AEF0C6D69A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53" b="30754"/>
          <a:stretch/>
        </p:blipFill>
        <p:spPr>
          <a:xfrm>
            <a:off x="7107929" y="4691629"/>
            <a:ext cx="3399046" cy="2092601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32314EA8-69DC-7726-3F86-6152B979781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83" b="44063"/>
          <a:stretch/>
        </p:blipFill>
        <p:spPr>
          <a:xfrm>
            <a:off x="6456080" y="194218"/>
            <a:ext cx="4185531" cy="2246672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文字方塊 21">
            <a:extLst>
              <a:ext uri="{FF2B5EF4-FFF2-40B4-BE49-F238E27FC236}">
                <a16:creationId xmlns:a16="http://schemas.microsoft.com/office/drawing/2014/main" id="{0080AD5C-6D7D-8050-07E7-B7E91733CB0E}"/>
              </a:ext>
            </a:extLst>
          </p:cNvPr>
          <p:cNvSpPr txBox="1"/>
          <p:nvPr/>
        </p:nvSpPr>
        <p:spPr>
          <a:xfrm>
            <a:off x="-51758" y="6604084"/>
            <a:ext cx="29113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" altLang="zh-TW" sz="1050" dirty="0">
                <a:solidFill>
                  <a:schemeClr val="accent3"/>
                </a:solidFill>
              </a:rPr>
              <a:t>https://www.10xgenomics.com/products</a:t>
            </a:r>
            <a:endParaRPr kumimoji="1" lang="zh-TW" altLang="en-US" sz="1050" dirty="0">
              <a:solidFill>
                <a:schemeClr val="accent3"/>
              </a:solidFill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A85A6E34-77D5-A11F-91C5-C6866E7120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70" y="3824575"/>
            <a:ext cx="2030464" cy="1376046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4059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23D078B-92B2-D4E6-7E00-A1D033DD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TW" dirty="0"/>
              <a:t>What’s new in </a:t>
            </a:r>
            <a:r>
              <a:rPr kumimoji="1" lang="en-US" altLang="zh-TW" dirty="0" err="1"/>
              <a:t>scRNAseq</a:t>
            </a:r>
            <a:r>
              <a:rPr kumimoji="1" lang="en-US" altLang="zh-TW" dirty="0"/>
              <a:t>?</a:t>
            </a:r>
            <a:endParaRPr lang="zh-TW" alt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2F00805E-D1C0-4731-18CD-4F1512629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4</a:t>
            </a:fld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6333C00-ADD0-DA2A-4989-8A72E8CFA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851" y="4601892"/>
            <a:ext cx="5263375" cy="1754458"/>
          </a:xfrm>
          <a:prstGeom prst="rect">
            <a:avLst/>
          </a:prstGeom>
          <a:effectLst/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4BE1F265-C013-5D8B-0884-DF3340501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6235" y="1627388"/>
            <a:ext cx="8620631" cy="4406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3BBEC374-813F-6EAD-4E97-C2D0065EFB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636" y="157974"/>
            <a:ext cx="978284" cy="225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橢圓圖說文字 16">
            <a:extLst>
              <a:ext uri="{FF2B5EF4-FFF2-40B4-BE49-F238E27FC236}">
                <a16:creationId xmlns:a16="http://schemas.microsoft.com/office/drawing/2014/main" id="{00D2A187-1968-C7B2-D2DE-E8E26D6FEDEC}"/>
              </a:ext>
            </a:extLst>
          </p:cNvPr>
          <p:cNvSpPr/>
          <p:nvPr/>
        </p:nvSpPr>
        <p:spPr>
          <a:xfrm rot="10800000">
            <a:off x="237637" y="4353918"/>
            <a:ext cx="5858363" cy="2285999"/>
          </a:xfrm>
          <a:prstGeom prst="wedgeEllipseCallout">
            <a:avLst>
              <a:gd name="adj1" fmla="val -33585"/>
              <a:gd name="adj2" fmla="val 117318"/>
            </a:avLst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E9B78E1-824D-6FAD-F61A-B4F1228EC15D}"/>
              </a:ext>
            </a:extLst>
          </p:cNvPr>
          <p:cNvSpPr/>
          <p:nvPr/>
        </p:nvSpPr>
        <p:spPr>
          <a:xfrm>
            <a:off x="5758935" y="4044613"/>
            <a:ext cx="1276710" cy="345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220796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59924E-C171-3899-06F9-0278F285A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508960"/>
            <a:ext cx="11124000" cy="1544693"/>
          </a:xfrm>
        </p:spPr>
        <p:txBody>
          <a:bodyPr>
            <a:normAutofit/>
          </a:bodyPr>
          <a:lstStyle/>
          <a:p>
            <a:r>
              <a:rPr kumimoji="1" lang="en-US" altLang="zh-TW" dirty="0"/>
              <a:t>Single-cell RNA-seq in model and non-model organisms</a:t>
            </a:r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3BADCDA-F1C8-643A-66A1-AB6D81A50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9834" y="2342854"/>
            <a:ext cx="4283830" cy="1279192"/>
          </a:xfrm>
        </p:spPr>
        <p:txBody>
          <a:bodyPr>
            <a:noAutofit/>
          </a:bodyPr>
          <a:lstStyle/>
          <a:p>
            <a:pPr algn="ctr"/>
            <a:r>
              <a:rPr kumimoji="1" lang="en" altLang="zh-TW" sz="2000" i="1" dirty="0">
                <a:solidFill>
                  <a:schemeClr val="accent1"/>
                </a:solidFill>
              </a:rPr>
              <a:t>Drosophila melanogaster </a:t>
            </a:r>
            <a:r>
              <a:rPr kumimoji="1" lang="en" altLang="zh-TW" sz="2000" dirty="0"/>
              <a:t> </a:t>
            </a:r>
          </a:p>
          <a:p>
            <a:pPr algn="ctr"/>
            <a:r>
              <a:rPr kumimoji="1" lang="en" altLang="zh-TW" sz="2000" b="0" dirty="0"/>
              <a:t>Brain</a:t>
            </a:r>
          </a:p>
          <a:p>
            <a:pPr algn="ctr"/>
            <a:r>
              <a:rPr kumimoji="1" lang="en-US" altLang="zh-TW" sz="1800" b="0" dirty="0">
                <a:latin typeface="Georgia" panose="02040502050405020303" pitchFamily="18" charset="0"/>
              </a:rPr>
              <a:t>Davie et al., 2018. </a:t>
            </a:r>
            <a:r>
              <a:rPr kumimoji="1" lang="en" altLang="zh-TW" sz="1800" b="0" i="1" dirty="0"/>
              <a:t>Cell</a:t>
            </a:r>
            <a:r>
              <a:rPr kumimoji="1" lang="en" altLang="zh-TW" sz="1800" b="0" dirty="0"/>
              <a:t> (IF=64.5)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FA028871-F806-F598-CAE3-8E0FBD2C0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2919" y="2342855"/>
            <a:ext cx="5727899" cy="1279192"/>
          </a:xfrm>
        </p:spPr>
        <p:txBody>
          <a:bodyPr>
            <a:normAutofit fontScale="92500"/>
          </a:bodyPr>
          <a:lstStyle/>
          <a:p>
            <a:pPr algn="ctr"/>
            <a:r>
              <a:rPr kumimoji="1" lang="en" altLang="zh-TW" sz="1900" dirty="0">
                <a:solidFill>
                  <a:schemeClr val="accent1"/>
                </a:solidFill>
              </a:rPr>
              <a:t>West African lungfish (</a:t>
            </a:r>
            <a:r>
              <a:rPr kumimoji="1" lang="en" altLang="zh-TW" sz="1900" i="1" dirty="0" err="1">
                <a:solidFill>
                  <a:schemeClr val="accent1"/>
                </a:solidFill>
              </a:rPr>
              <a:t>Protopterus</a:t>
            </a:r>
            <a:r>
              <a:rPr kumimoji="1" lang="en" altLang="zh-TW" sz="1900" i="1" dirty="0">
                <a:solidFill>
                  <a:schemeClr val="accent1"/>
                </a:solidFill>
              </a:rPr>
              <a:t> </a:t>
            </a:r>
            <a:r>
              <a:rPr kumimoji="1" lang="en" altLang="zh-TW" sz="1900" i="1" dirty="0" err="1">
                <a:solidFill>
                  <a:schemeClr val="accent1"/>
                </a:solidFill>
              </a:rPr>
              <a:t>annectens</a:t>
            </a:r>
            <a:r>
              <a:rPr kumimoji="1" lang="en" altLang="zh-TW" sz="1900" dirty="0">
                <a:solidFill>
                  <a:schemeClr val="accent1"/>
                </a:solidFill>
              </a:rPr>
              <a:t>)</a:t>
            </a:r>
            <a:r>
              <a:rPr kumimoji="1" lang="en" altLang="zh-TW" sz="1900" dirty="0"/>
              <a:t> </a:t>
            </a:r>
          </a:p>
          <a:p>
            <a:pPr algn="ctr"/>
            <a:r>
              <a:rPr kumimoji="1" lang="en" altLang="zh-TW" sz="2200" b="0" dirty="0"/>
              <a:t>Lung &amp; Gill</a:t>
            </a:r>
          </a:p>
          <a:p>
            <a:pPr algn="ctr"/>
            <a:r>
              <a:rPr kumimoji="1" lang="en" altLang="zh-TW" sz="1800" b="0" dirty="0"/>
              <a:t>Zhang et al., 2023. </a:t>
            </a:r>
            <a:r>
              <a:rPr kumimoji="1" lang="en" altLang="zh-TW" sz="1800" b="0" i="1" dirty="0"/>
              <a:t>Nat Comm </a:t>
            </a:r>
            <a:r>
              <a:rPr kumimoji="1" lang="en" altLang="zh-TW" sz="1800" b="0" dirty="0"/>
              <a:t>(IF=16.6)</a:t>
            </a: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638DB39-7416-5410-285A-29552876D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2000" y="6645552"/>
            <a:ext cx="2743200" cy="365125"/>
          </a:xfrm>
        </p:spPr>
        <p:txBody>
          <a:bodyPr/>
          <a:lstStyle/>
          <a:p>
            <a:fld id="{F3C585BA-65C0-458E-B347-F7183E11D77E}" type="slidenum">
              <a:rPr lang="zh-TW" altLang="en-US" smtClean="0"/>
              <a:t>5</a:t>
            </a:fld>
            <a:endParaRPr lang="zh-TW" altLang="en-US"/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E9838565-B4AA-FF0D-71F0-140C77237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956" y="3696247"/>
            <a:ext cx="2875587" cy="2856955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8724FFD5-B904-FB54-9533-F1CACAD101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9988" y="3598345"/>
            <a:ext cx="6133762" cy="193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851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>
            <a:extLst>
              <a:ext uri="{FF2B5EF4-FFF2-40B4-BE49-F238E27FC236}">
                <a16:creationId xmlns:a16="http://schemas.microsoft.com/office/drawing/2014/main" id="{B736BF44-CB82-63EA-C79A-D29C0954C852}"/>
              </a:ext>
            </a:extLst>
          </p:cNvPr>
          <p:cNvGrpSpPr>
            <a:grpSpLocks noChangeAspect="1"/>
          </p:cNvGrpSpPr>
          <p:nvPr/>
        </p:nvGrpSpPr>
        <p:grpSpPr>
          <a:xfrm>
            <a:off x="1592873" y="1505090"/>
            <a:ext cx="4807927" cy="4807927"/>
            <a:chOff x="3213100" y="628650"/>
            <a:chExt cx="5765800" cy="56007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2039F284-6E59-07D8-A69B-FF3A2294C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13100" y="628650"/>
              <a:ext cx="5765800" cy="5600700"/>
            </a:xfrm>
            <a:prstGeom prst="round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45CDEF0D-9A0A-FC50-4014-FC54A9F913F8}"/>
                </a:ext>
              </a:extLst>
            </p:cNvPr>
            <p:cNvSpPr/>
            <p:nvPr/>
          </p:nvSpPr>
          <p:spPr>
            <a:xfrm>
              <a:off x="3213100" y="648158"/>
              <a:ext cx="1012371" cy="60335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8059924E-C171-3899-06F9-0278F285A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0" y="685398"/>
            <a:ext cx="11124000" cy="683026"/>
          </a:xfrm>
        </p:spPr>
        <p:txBody>
          <a:bodyPr>
            <a:normAutofit/>
          </a:bodyPr>
          <a:lstStyle/>
          <a:p>
            <a:pPr algn="ctr"/>
            <a:r>
              <a:rPr lang="en" altLang="zh-TW" sz="2400" dirty="0">
                <a:effectLst/>
              </a:rPr>
              <a:t>A Single-Cell Transcriptome Atlas of the Aging Drosophila Brain </a:t>
            </a:r>
            <a:endParaRPr lang="en" altLang="zh-TW" sz="2400" dirty="0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FA028871-F806-F598-CAE3-8E0FBD2C0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299214" y="2471980"/>
            <a:ext cx="3905572" cy="95702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TW" sz="2000" dirty="0"/>
              <a:t>57k </a:t>
            </a:r>
            <a:r>
              <a:rPr lang="en" altLang="zh-TW" sz="2000" dirty="0"/>
              <a:t>good quality </a:t>
            </a:r>
            <a:r>
              <a:rPr kumimoji="1" lang="en-US" altLang="zh-TW" sz="2000" dirty="0"/>
              <a:t>cells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000" dirty="0"/>
              <a:t>37 cell types</a:t>
            </a:r>
            <a:endParaRPr kumimoji="1" lang="zh-TW" altLang="en-US" sz="2000" dirty="0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638DB39-7416-5410-285A-29552876D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6</a:t>
            </a:fld>
            <a:endParaRPr lang="zh-TW" altLang="en-US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C9BEE992-3AE9-01AC-968D-49A8596BE5E8}"/>
              </a:ext>
            </a:extLst>
          </p:cNvPr>
          <p:cNvSpPr txBox="1"/>
          <p:nvPr/>
        </p:nvSpPr>
        <p:spPr>
          <a:xfrm>
            <a:off x="0" y="6449683"/>
            <a:ext cx="2241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800" b="0" dirty="0"/>
              <a:t>Davie et al. (2018)</a:t>
            </a:r>
            <a:endParaRPr kumimoji="1" lang="en" altLang="zh-TW" sz="1800" b="0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2C43887-4C9D-960F-9AA3-A404DBB106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000" y="3960007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273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>
            <a:extLst>
              <a:ext uri="{FF2B5EF4-FFF2-40B4-BE49-F238E27FC236}">
                <a16:creationId xmlns:a16="http://schemas.microsoft.com/office/drawing/2014/main" id="{06EA841B-37D1-EC52-5BD1-A251BD246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075" y="279400"/>
            <a:ext cx="5308600" cy="3149600"/>
          </a:xfrm>
          <a:prstGeom prst="rect">
            <a:avLst/>
          </a:prstGeom>
          <a:ln w="254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內容版面配置區 4">
            <a:extLst>
              <a:ext uri="{FF2B5EF4-FFF2-40B4-BE49-F238E27FC236}">
                <a16:creationId xmlns:a16="http://schemas.microsoft.com/office/drawing/2014/main" id="{4760A0F4-2C75-9A8F-1779-94AE7E860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821" y="279400"/>
            <a:ext cx="4673600" cy="3149600"/>
          </a:xfrm>
          <a:prstGeom prst="rect">
            <a:avLst/>
          </a:prstGeom>
          <a:ln w="254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B058FCD3-BC8B-48D6-11D7-E5FEECB450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821" y="3597430"/>
            <a:ext cx="4673600" cy="3136584"/>
          </a:xfrm>
          <a:prstGeom prst="rect">
            <a:avLst/>
          </a:prstGeom>
          <a:ln w="254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95D0D3A8-0B1B-F32C-F60D-2740118970BC}"/>
              </a:ext>
            </a:extLst>
          </p:cNvPr>
          <p:cNvSpPr/>
          <p:nvPr/>
        </p:nvSpPr>
        <p:spPr>
          <a:xfrm>
            <a:off x="346821" y="279400"/>
            <a:ext cx="243840" cy="2743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632AE63-3141-CC36-2A7A-498EED8AFAC0}"/>
              </a:ext>
            </a:extLst>
          </p:cNvPr>
          <p:cNvSpPr/>
          <p:nvPr/>
        </p:nvSpPr>
        <p:spPr>
          <a:xfrm>
            <a:off x="438261" y="3154680"/>
            <a:ext cx="243840" cy="2743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A124EC5-A798-2A7A-CB78-08C84AFA3D78}"/>
              </a:ext>
            </a:extLst>
          </p:cNvPr>
          <p:cNvSpPr/>
          <p:nvPr/>
        </p:nvSpPr>
        <p:spPr>
          <a:xfrm>
            <a:off x="5524500" y="416560"/>
            <a:ext cx="243840" cy="2743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E00B86C-8FCA-2D3A-CEAE-F692A36D3B7C}"/>
              </a:ext>
            </a:extLst>
          </p:cNvPr>
          <p:cNvSpPr/>
          <p:nvPr/>
        </p:nvSpPr>
        <p:spPr>
          <a:xfrm>
            <a:off x="349963" y="3597430"/>
            <a:ext cx="243840" cy="2743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40981DA-D167-C3AA-EA98-9B8702DA18D9}"/>
              </a:ext>
            </a:extLst>
          </p:cNvPr>
          <p:cNvSpPr/>
          <p:nvPr/>
        </p:nvSpPr>
        <p:spPr>
          <a:xfrm>
            <a:off x="4769563" y="3597430"/>
            <a:ext cx="243840" cy="20241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8E4AC25A-BAC2-B5D0-74F6-D5B83870950C}"/>
              </a:ext>
            </a:extLst>
          </p:cNvPr>
          <p:cNvSpPr/>
          <p:nvPr/>
        </p:nvSpPr>
        <p:spPr>
          <a:xfrm>
            <a:off x="5280660" y="3609968"/>
            <a:ext cx="243840" cy="26178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73810AF-712F-DE27-E73A-5C8356FB351D}"/>
              </a:ext>
            </a:extLst>
          </p:cNvPr>
          <p:cNvSpPr/>
          <p:nvPr/>
        </p:nvSpPr>
        <p:spPr>
          <a:xfrm>
            <a:off x="8558580" y="3609969"/>
            <a:ext cx="243840" cy="2743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橢圓 1">
            <a:extLst>
              <a:ext uri="{FF2B5EF4-FFF2-40B4-BE49-F238E27FC236}">
                <a16:creationId xmlns:a16="http://schemas.microsoft.com/office/drawing/2014/main" id="{42EDACA4-A413-F0BB-8C49-FB59963A12F7}"/>
              </a:ext>
            </a:extLst>
          </p:cNvPr>
          <p:cNvSpPr/>
          <p:nvPr/>
        </p:nvSpPr>
        <p:spPr>
          <a:xfrm>
            <a:off x="7377545" y="690880"/>
            <a:ext cx="955964" cy="659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" name="橢圓 3">
            <a:extLst>
              <a:ext uri="{FF2B5EF4-FFF2-40B4-BE49-F238E27FC236}">
                <a16:creationId xmlns:a16="http://schemas.microsoft.com/office/drawing/2014/main" id="{2B110735-8313-FEA0-7948-32244171BBB6}"/>
              </a:ext>
            </a:extLst>
          </p:cNvPr>
          <p:cNvSpPr/>
          <p:nvPr/>
        </p:nvSpPr>
        <p:spPr>
          <a:xfrm>
            <a:off x="9803566" y="690880"/>
            <a:ext cx="726515" cy="659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1CA8FEA-F81F-4240-8C1F-055BFEDAC448}"/>
              </a:ext>
            </a:extLst>
          </p:cNvPr>
          <p:cNvSpPr/>
          <p:nvPr/>
        </p:nvSpPr>
        <p:spPr>
          <a:xfrm>
            <a:off x="8558580" y="3609969"/>
            <a:ext cx="243840" cy="2743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90158F58-1073-E6D4-6AAC-821F8BCD00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156" y="3591998"/>
            <a:ext cx="3629858" cy="3149600"/>
          </a:xfrm>
          <a:prstGeom prst="rect">
            <a:avLst/>
          </a:prstGeom>
          <a:ln w="254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1D94F8E9-BAFB-3FB2-A7AC-8D2200E2A0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382" y="3911980"/>
            <a:ext cx="2963512" cy="2829618"/>
          </a:xfrm>
          <a:prstGeom prst="rect">
            <a:avLst/>
          </a:prstGeom>
          <a:ln w="254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415B07A7-9C4E-95FD-E79B-67EFCF2B4FB5}"/>
              </a:ext>
            </a:extLst>
          </p:cNvPr>
          <p:cNvSpPr/>
          <p:nvPr/>
        </p:nvSpPr>
        <p:spPr>
          <a:xfrm>
            <a:off x="5287145" y="1819269"/>
            <a:ext cx="243840" cy="26178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2B0980DD-6916-09E6-2971-0E0DD92FB8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480" y="3163972"/>
            <a:ext cx="1625600" cy="1879600"/>
          </a:xfrm>
          <a:prstGeom prst="rect">
            <a:avLst/>
          </a:prstGeom>
          <a:ln w="254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6885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95D0D3A8-0B1B-F32C-F60D-2740118970BC}"/>
              </a:ext>
            </a:extLst>
          </p:cNvPr>
          <p:cNvSpPr/>
          <p:nvPr/>
        </p:nvSpPr>
        <p:spPr>
          <a:xfrm>
            <a:off x="346821" y="279400"/>
            <a:ext cx="243840" cy="2743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632AE63-3141-CC36-2A7A-498EED8AFAC0}"/>
              </a:ext>
            </a:extLst>
          </p:cNvPr>
          <p:cNvSpPr/>
          <p:nvPr/>
        </p:nvSpPr>
        <p:spPr>
          <a:xfrm>
            <a:off x="438261" y="3154680"/>
            <a:ext cx="243840" cy="2743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6" name="投影片編號版面配置區 6">
            <a:extLst>
              <a:ext uri="{FF2B5EF4-FFF2-40B4-BE49-F238E27FC236}">
                <a16:creationId xmlns:a16="http://schemas.microsoft.com/office/drawing/2014/main" id="{78996065-ECC8-C4AE-5A8C-B4FCA6DCF5EF}"/>
              </a:ext>
            </a:extLst>
          </p:cNvPr>
          <p:cNvSpPr txBox="1">
            <a:spLocks/>
          </p:cNvSpPr>
          <p:nvPr/>
        </p:nvSpPr>
        <p:spPr>
          <a:xfrm>
            <a:off x="9252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C585BA-65C0-458E-B347-F7183E11D77E}" type="slidenum">
              <a:rPr lang="zh-TW" altLang="en-US" smtClean="0"/>
              <a:pPr/>
              <a:t>8</a:t>
            </a:fld>
            <a:endParaRPr lang="zh-TW" altLang="en-US" dirty="0"/>
          </a:p>
        </p:txBody>
      </p:sp>
      <p:pic>
        <p:nvPicPr>
          <p:cNvPr id="10" name="內容版面配置區 4">
            <a:extLst>
              <a:ext uri="{FF2B5EF4-FFF2-40B4-BE49-F238E27FC236}">
                <a16:creationId xmlns:a16="http://schemas.microsoft.com/office/drawing/2014/main" id="{DF88A722-CD87-9AF6-E0F0-01D418CA4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096" y="1602853"/>
            <a:ext cx="7201807" cy="3652294"/>
          </a:xfrm>
          <a:prstGeom prst="rect">
            <a:avLst/>
          </a:prstGeom>
          <a:ln w="254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586D7875-3837-0430-E995-2EC2DF5B2B91}"/>
              </a:ext>
            </a:extLst>
          </p:cNvPr>
          <p:cNvSpPr txBox="1"/>
          <p:nvPr/>
        </p:nvSpPr>
        <p:spPr>
          <a:xfrm>
            <a:off x="232491" y="271199"/>
            <a:ext cx="97850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TW" sz="2800" dirty="0">
                <a:solidFill>
                  <a:schemeClr val="tx2"/>
                </a:solidFill>
                <a:effectLst/>
                <a:latin typeface="+mj-lt"/>
              </a:rPr>
              <a:t>Age can </a:t>
            </a:r>
            <a:r>
              <a:rPr lang="en" altLang="zh-TW" sz="2800" dirty="0">
                <a:solidFill>
                  <a:schemeClr val="tx2"/>
                </a:solidFill>
                <a:latin typeface="+mj-lt"/>
              </a:rPr>
              <a:t>b</a:t>
            </a:r>
            <a:r>
              <a:rPr lang="en" altLang="zh-TW" sz="2800" dirty="0">
                <a:solidFill>
                  <a:schemeClr val="tx2"/>
                </a:solidFill>
                <a:effectLst/>
                <a:latin typeface="+mj-lt"/>
              </a:rPr>
              <a:t>e </a:t>
            </a:r>
            <a:r>
              <a:rPr lang="en" altLang="zh-TW" sz="2800" dirty="0">
                <a:solidFill>
                  <a:schemeClr val="tx2"/>
                </a:solidFill>
                <a:latin typeface="+mj-lt"/>
              </a:rPr>
              <a:t>a</a:t>
            </a:r>
            <a:r>
              <a:rPr lang="en" altLang="zh-TW" sz="2800" dirty="0">
                <a:solidFill>
                  <a:schemeClr val="tx2"/>
                </a:solidFill>
                <a:effectLst/>
                <a:latin typeface="+mj-lt"/>
              </a:rPr>
              <a:t>ccurately </a:t>
            </a:r>
            <a:r>
              <a:rPr lang="en" altLang="zh-TW" sz="2800" dirty="0">
                <a:solidFill>
                  <a:schemeClr val="tx2"/>
                </a:solidFill>
                <a:latin typeface="+mj-lt"/>
              </a:rPr>
              <a:t>p</a:t>
            </a:r>
            <a:r>
              <a:rPr lang="en" altLang="zh-TW" sz="2800" dirty="0">
                <a:solidFill>
                  <a:schemeClr val="tx2"/>
                </a:solidFill>
                <a:effectLst/>
                <a:latin typeface="+mj-lt"/>
              </a:rPr>
              <a:t>redicted by the transcriptome </a:t>
            </a:r>
            <a:endParaRPr lang="en" altLang="zh-TW" sz="2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8380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59924E-C171-3899-06F9-0278F285A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710" y="656799"/>
            <a:ext cx="11108579" cy="1254526"/>
          </a:xfrm>
        </p:spPr>
        <p:txBody>
          <a:bodyPr>
            <a:normAutofit/>
          </a:bodyPr>
          <a:lstStyle/>
          <a:p>
            <a:pPr algn="ctr"/>
            <a:r>
              <a:rPr kumimoji="1" lang="en-US" altLang="zh-TW" sz="2400" dirty="0"/>
              <a:t>A single-cell atlas of West African lungfish respiratory system reveals evolutionary adaptations to </a:t>
            </a:r>
            <a:r>
              <a:rPr kumimoji="1" lang="en-US" altLang="zh-TW" sz="2400" dirty="0" err="1"/>
              <a:t>terrestrialization</a:t>
            </a:r>
            <a:r>
              <a:rPr kumimoji="1" lang="en-US" altLang="zh-TW" sz="2400" dirty="0"/>
              <a:t> </a:t>
            </a:r>
            <a:endParaRPr lang="en" altLang="zh-TW" sz="2400" dirty="0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638DB39-7416-5410-285A-29552876D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9</a:t>
            </a:fld>
            <a:endParaRPr lang="zh-TW" altLang="en-US"/>
          </a:p>
        </p:txBody>
      </p:sp>
      <p:pic>
        <p:nvPicPr>
          <p:cNvPr id="6" name="內容版面配置區 4">
            <a:extLst>
              <a:ext uri="{FF2B5EF4-FFF2-40B4-BE49-F238E27FC236}">
                <a16:creationId xmlns:a16="http://schemas.microsoft.com/office/drawing/2014/main" id="{CAB52D98-7B12-05EB-DC64-45CCDA54C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95" y="2205238"/>
            <a:ext cx="6936896" cy="3428117"/>
          </a:xfrm>
          <a:prstGeom prst="rect">
            <a:avLst/>
          </a:prstGeom>
          <a:ln w="254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045E2B05-4BC9-B2EA-B85C-AF5D878BA2A8}"/>
              </a:ext>
            </a:extLst>
          </p:cNvPr>
          <p:cNvSpPr txBox="1"/>
          <p:nvPr/>
        </p:nvSpPr>
        <p:spPr>
          <a:xfrm>
            <a:off x="7568536" y="2494601"/>
            <a:ext cx="45681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" altLang="zh-TW" sz="2000" dirty="0"/>
              <a:t>Lung: 53605 cells, 14 cell types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" altLang="zh-TW" sz="2000" dirty="0"/>
              <a:t>Gill: 87347 cells, 22 cell types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30AA2A5-FD21-3E11-EDB9-87983449556B}"/>
              </a:ext>
            </a:extLst>
          </p:cNvPr>
          <p:cNvSpPr txBox="1"/>
          <p:nvPr/>
        </p:nvSpPr>
        <p:spPr>
          <a:xfrm>
            <a:off x="0" y="6488668"/>
            <a:ext cx="2321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" altLang="zh-TW" sz="1800" b="0" dirty="0"/>
              <a:t>Zhang et al. (2023)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4FEC311-8661-99C9-A68D-2BDE2D339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625" y="3919296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940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內容版面配置區 4">
            <a:extLst>
              <a:ext uri="{FF2B5EF4-FFF2-40B4-BE49-F238E27FC236}">
                <a16:creationId xmlns:a16="http://schemas.microsoft.com/office/drawing/2014/main" id="{1E4FC362-7106-5929-C88C-0F9DE364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18" t="7139"/>
          <a:stretch/>
        </p:blipFill>
        <p:spPr>
          <a:xfrm>
            <a:off x="637855" y="208359"/>
            <a:ext cx="6181004" cy="3044235"/>
          </a:xfrm>
          <a:prstGeom prst="rect">
            <a:avLst/>
          </a:prstGeom>
          <a:ln w="254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6ACB4410-2699-2349-71ED-6D73044EE8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49"/>
          <a:stretch/>
        </p:blipFill>
        <p:spPr>
          <a:xfrm>
            <a:off x="637855" y="3480532"/>
            <a:ext cx="6181003" cy="3040571"/>
          </a:xfrm>
          <a:prstGeom prst="rect">
            <a:avLst/>
          </a:prstGeom>
          <a:ln w="254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投影片編號版面配置區 6">
            <a:extLst>
              <a:ext uri="{FF2B5EF4-FFF2-40B4-BE49-F238E27FC236}">
                <a16:creationId xmlns:a16="http://schemas.microsoft.com/office/drawing/2014/main" id="{7A92B227-CB8F-03C6-D28F-2CD6BF244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2000" y="6356350"/>
            <a:ext cx="2743200" cy="365125"/>
          </a:xfrm>
        </p:spPr>
        <p:txBody>
          <a:bodyPr/>
          <a:lstStyle/>
          <a:p>
            <a:fld id="{F3C585BA-65C0-458E-B347-F7183E11D77E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2CA4CB3-4B0E-97AE-6697-8C7D6976DAAF}"/>
              </a:ext>
            </a:extLst>
          </p:cNvPr>
          <p:cNvSpPr txBox="1"/>
          <p:nvPr/>
        </p:nvSpPr>
        <p:spPr>
          <a:xfrm>
            <a:off x="2406591" y="810577"/>
            <a:ext cx="646331" cy="36933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kumimoji="1" lang="zh-TW" altLang="en-US" b="1" dirty="0"/>
              <a:t>陸化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10E75BAF-B145-996E-D494-52875D8164ED}"/>
              </a:ext>
            </a:extLst>
          </p:cNvPr>
          <p:cNvSpPr txBox="1"/>
          <p:nvPr/>
        </p:nvSpPr>
        <p:spPr>
          <a:xfrm>
            <a:off x="4821658" y="810577"/>
            <a:ext cx="646331" cy="36933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r>
              <a:rPr kumimoji="1" lang="zh-TW" altLang="en-US" b="1" dirty="0"/>
              <a:t>有水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1CC773AC-C943-3C92-D5F1-D88ACDF048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764" y="574901"/>
            <a:ext cx="3762771" cy="2677693"/>
          </a:xfrm>
          <a:prstGeom prst="rect">
            <a:avLst/>
          </a:prstGeom>
          <a:ln w="254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DF9BBB7D-105A-EAC7-6C3D-E896111564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764" y="3480532"/>
            <a:ext cx="4245844" cy="2677693"/>
          </a:xfrm>
          <a:prstGeom prst="rect">
            <a:avLst/>
          </a:prstGeom>
          <a:ln w="254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4808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4">
            <a:extLst>
              <a:ext uri="{FF2B5EF4-FFF2-40B4-BE49-F238E27FC236}">
                <a16:creationId xmlns:a16="http://schemas.microsoft.com/office/drawing/2014/main" id="{3818A741-1B71-D3A6-A81A-1C247B9F5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91" y="1422776"/>
            <a:ext cx="6096000" cy="4718137"/>
          </a:xfrm>
          <a:prstGeom prst="roundRect">
            <a:avLst/>
          </a:prstGeom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內容版面配置區 4">
            <a:extLst>
              <a:ext uri="{FF2B5EF4-FFF2-40B4-BE49-F238E27FC236}">
                <a16:creationId xmlns:a16="http://schemas.microsoft.com/office/drawing/2014/main" id="{BCC2B7A3-02D9-3F6A-5BB5-BFF550FBF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669" y="976890"/>
            <a:ext cx="5238772" cy="5609911"/>
          </a:xfrm>
          <a:prstGeom prst="roundRect">
            <a:avLst/>
          </a:prstGeom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6AA6CF34-D511-4426-D92F-7F55ABB1976C}"/>
              </a:ext>
            </a:extLst>
          </p:cNvPr>
          <p:cNvSpPr/>
          <p:nvPr/>
        </p:nvSpPr>
        <p:spPr>
          <a:xfrm>
            <a:off x="6569327" y="1028068"/>
            <a:ext cx="408214" cy="52251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71C0175-AD32-6417-DF57-EADF684DEFCB}"/>
              </a:ext>
            </a:extLst>
          </p:cNvPr>
          <p:cNvSpPr/>
          <p:nvPr/>
        </p:nvSpPr>
        <p:spPr>
          <a:xfrm>
            <a:off x="11367227" y="1028067"/>
            <a:ext cx="408214" cy="52251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投影片編號版面配置區 6">
            <a:extLst>
              <a:ext uri="{FF2B5EF4-FFF2-40B4-BE49-F238E27FC236}">
                <a16:creationId xmlns:a16="http://schemas.microsoft.com/office/drawing/2014/main" id="{16056A27-9ED1-C8AA-010B-7A17B85C1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2000" y="6356350"/>
            <a:ext cx="2743200" cy="365125"/>
          </a:xfrm>
        </p:spPr>
        <p:txBody>
          <a:bodyPr/>
          <a:lstStyle/>
          <a:p>
            <a:fld id="{F3C585BA-65C0-458E-B347-F7183E11D77E}" type="slidenum">
              <a:rPr lang="zh-TW" altLang="en-US" smtClean="0"/>
              <a:t>11</a:t>
            </a:fld>
            <a:endParaRPr lang="zh-TW" altLang="en-US" dirty="0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4284A839-0BBB-B371-D20B-F0364C081103}"/>
              </a:ext>
            </a:extLst>
          </p:cNvPr>
          <p:cNvSpPr txBox="1"/>
          <p:nvPr/>
        </p:nvSpPr>
        <p:spPr>
          <a:xfrm>
            <a:off x="232491" y="290495"/>
            <a:ext cx="69878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TW" sz="2800" dirty="0">
                <a:solidFill>
                  <a:schemeClr val="tx2"/>
                </a:solidFill>
                <a:effectLst/>
                <a:latin typeface="+mj-lt"/>
              </a:rPr>
              <a:t>Cell type evolution of the lung and gill </a:t>
            </a:r>
            <a:endParaRPr lang="en" altLang="zh-TW" sz="2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0700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>
            <a:extLst>
              <a:ext uri="{FF2B5EF4-FFF2-40B4-BE49-F238E27FC236}">
                <a16:creationId xmlns:a16="http://schemas.microsoft.com/office/drawing/2014/main" id="{F46459EC-FD92-DA4B-E4DD-921C1032E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Single-cell RNA-seq data analysis</a:t>
            </a: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C1DCB19-B95D-3E30-3EB9-0E160EE6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12</a:t>
            </a:fld>
            <a:endParaRPr lang="zh-TW" altLang="en-US"/>
          </a:p>
        </p:txBody>
      </p:sp>
      <p:pic>
        <p:nvPicPr>
          <p:cNvPr id="10" name="圖形 9">
            <a:extLst>
              <a:ext uri="{FF2B5EF4-FFF2-40B4-BE49-F238E27FC236}">
                <a16:creationId xmlns:a16="http://schemas.microsoft.com/office/drawing/2014/main" id="{286B0672-6737-E2A0-4296-ADBCF36FE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92057" y="1793425"/>
            <a:ext cx="7699943" cy="32755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782A23B3-B1D7-5D29-D2A5-302EA376DD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34" y="189309"/>
            <a:ext cx="1343570" cy="3094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5436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AAA471B-7E39-1CCA-E132-23D0C5F93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TW" sz="4400" b="1" dirty="0" err="1"/>
              <a:t>CellRanger</a:t>
            </a:r>
            <a:endParaRPr lang="zh-TW" alt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C978771-66A8-8309-8E9E-8F1E03ABA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13</a:t>
            </a:fld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B922D30-D077-F205-AA5C-EA4A5EA1E616}"/>
              </a:ext>
            </a:extLst>
          </p:cNvPr>
          <p:cNvSpPr/>
          <p:nvPr/>
        </p:nvSpPr>
        <p:spPr>
          <a:xfrm>
            <a:off x="8403772" y="1652505"/>
            <a:ext cx="2217426" cy="629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549C6251-6C17-0560-C531-34A9BA9C1FE3}"/>
              </a:ext>
            </a:extLst>
          </p:cNvPr>
          <p:cNvSpPr txBox="1">
            <a:spLocks/>
          </p:cNvSpPr>
          <p:nvPr/>
        </p:nvSpPr>
        <p:spPr>
          <a:xfrm>
            <a:off x="377265" y="2248393"/>
            <a:ext cx="6217394" cy="1859626"/>
          </a:xfrm>
          <a:prstGeom prst="rect">
            <a:avLst/>
          </a:prstGeom>
        </p:spPr>
        <p:txBody>
          <a:bodyPr>
            <a:norm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altLang="zh-TW" sz="2000" b="1" dirty="0">
                <a:solidFill>
                  <a:schemeClr val="tx2"/>
                </a:solidFill>
              </a:rPr>
              <a:t>Aligns sequencing reads in FASTQ files to a reference transcriptome (</a:t>
            </a:r>
            <a:r>
              <a:rPr lang="en" altLang="zh-TW" sz="2000" b="1" dirty="0" err="1">
                <a:solidFill>
                  <a:schemeClr val="tx2"/>
                </a:solidFill>
              </a:rPr>
              <a:t>cellranger</a:t>
            </a:r>
            <a:r>
              <a:rPr lang="en" altLang="zh-TW" sz="2000" b="1" dirty="0">
                <a:solidFill>
                  <a:schemeClr val="tx2"/>
                </a:solidFill>
              </a:rPr>
              <a:t> count)</a:t>
            </a:r>
          </a:p>
          <a:p>
            <a:pPr lvl="1"/>
            <a:r>
              <a:rPr kumimoji="1" lang="en" altLang="zh-TW" sz="2000" dirty="0">
                <a:solidFill>
                  <a:srgbClr val="0A2347"/>
                </a:solidFill>
              </a:rPr>
              <a:t>require the reference</a:t>
            </a:r>
          </a:p>
        </p:txBody>
      </p:sp>
      <p:pic>
        <p:nvPicPr>
          <p:cNvPr id="9" name="內容版面配置區 4">
            <a:extLst>
              <a:ext uri="{FF2B5EF4-FFF2-40B4-BE49-F238E27FC236}">
                <a16:creationId xmlns:a16="http://schemas.microsoft.com/office/drawing/2014/main" id="{0B1D0132-B67E-A7F9-2407-EEBE0EAB8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0633" y="890590"/>
            <a:ext cx="4974771" cy="5076819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2E7237A7-8D4D-0BA6-870B-B7C983D9A7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r="24288"/>
          <a:stretch/>
        </p:blipFill>
        <p:spPr>
          <a:xfrm>
            <a:off x="377265" y="4458215"/>
            <a:ext cx="6217394" cy="1310818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59FAF013-88C7-DE14-E972-74DB1E0678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334" y="189309"/>
            <a:ext cx="1343570" cy="3094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129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AAA471B-7E39-1CCA-E132-23D0C5F93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" altLang="zh-TW" sz="4400" b="1" dirty="0"/>
              <a:t>Loupe Browser 8.0.0</a:t>
            </a:r>
            <a:endParaRPr lang="zh-TW" alt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C978771-66A8-8309-8E9E-8F1E03ABA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14</a:t>
            </a:fld>
            <a:endParaRPr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B922D30-D077-F205-AA5C-EA4A5EA1E616}"/>
              </a:ext>
            </a:extLst>
          </p:cNvPr>
          <p:cNvSpPr/>
          <p:nvPr/>
        </p:nvSpPr>
        <p:spPr>
          <a:xfrm>
            <a:off x="8403772" y="1652505"/>
            <a:ext cx="2217426" cy="629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7FCCC7B6-F237-368E-256A-44CC066D1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652505"/>
            <a:ext cx="7772400" cy="48017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9FE04A4F-F43F-36D7-6DAF-3031B8604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34" y="189309"/>
            <a:ext cx="1343570" cy="3094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1378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E84C961-542D-B947-23E4-097531835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" altLang="zh-TW" sz="3600" b="1" dirty="0"/>
              <a:t>Seurat v5 – Standard Pipeline (step-by</a:t>
            </a:r>
            <a:r>
              <a:rPr lang="en-US" altLang="zh-TW" sz="3600" b="1" dirty="0"/>
              <a:t>-</a:t>
            </a:r>
            <a:r>
              <a:rPr lang="en" altLang="zh-TW" sz="3600" b="1" dirty="0"/>
              <a:t>step)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CD65CB1-B389-0AB5-DF6B-5E865B1C6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15</a:t>
            </a:fld>
            <a:endParaRPr lang="zh-TW" altLang="en-US" dirty="0"/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C569FD20-6DC4-E31C-E589-AE4C47D5FF3E}"/>
              </a:ext>
            </a:extLst>
          </p:cNvPr>
          <p:cNvSpPr txBox="1"/>
          <p:nvPr/>
        </p:nvSpPr>
        <p:spPr>
          <a:xfrm>
            <a:off x="540000" y="4964963"/>
            <a:ext cx="194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chemeClr val="accent4"/>
                </a:solidFill>
              </a:rPr>
              <a:t>C</a:t>
            </a:r>
            <a:r>
              <a:rPr lang="en-US" altLang="zh-TW" sz="1800" dirty="0">
                <a:solidFill>
                  <a:schemeClr val="accent4"/>
                </a:solidFill>
              </a:rPr>
              <a:t>ount matrix</a:t>
            </a:r>
            <a:endParaRPr lang="zh-TW" altLang="en-US" sz="1800" dirty="0">
              <a:solidFill>
                <a:schemeClr val="accent4"/>
              </a:solidFill>
            </a:endParaRPr>
          </a:p>
        </p:txBody>
      </p:sp>
      <p:sp>
        <p:nvSpPr>
          <p:cNvPr id="44" name="向右箭號 43">
            <a:extLst>
              <a:ext uri="{FF2B5EF4-FFF2-40B4-BE49-F238E27FC236}">
                <a16:creationId xmlns:a16="http://schemas.microsoft.com/office/drawing/2014/main" id="{DF4707EB-DDF4-EC5B-8EB3-303D25DEF119}"/>
              </a:ext>
            </a:extLst>
          </p:cNvPr>
          <p:cNvSpPr/>
          <p:nvPr/>
        </p:nvSpPr>
        <p:spPr>
          <a:xfrm>
            <a:off x="10816280" y="3753173"/>
            <a:ext cx="1043367" cy="486000"/>
          </a:xfrm>
          <a:prstGeom prst="rightArrow">
            <a:avLst>
              <a:gd name="adj1" fmla="val 30767"/>
              <a:gd name="adj2" fmla="val 77683"/>
            </a:avLst>
          </a:prstGeom>
          <a:solidFill>
            <a:srgbClr val="E0A5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DAA8BD20-AD0F-BA7E-8D91-79592B633B63}"/>
              </a:ext>
            </a:extLst>
          </p:cNvPr>
          <p:cNvSpPr txBox="1"/>
          <p:nvPr/>
        </p:nvSpPr>
        <p:spPr>
          <a:xfrm>
            <a:off x="2603532" y="4054507"/>
            <a:ext cx="13226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altLang="zh-TW" sz="1800" b="1" dirty="0">
                <a:solidFill>
                  <a:schemeClr val="tx2"/>
                </a:solidFill>
              </a:rPr>
              <a:t>Quality</a:t>
            </a:r>
          </a:p>
          <a:p>
            <a:pPr lvl="0" algn="ctr"/>
            <a:r>
              <a:rPr lang="en-US" altLang="zh-TW" b="1" dirty="0">
                <a:solidFill>
                  <a:schemeClr val="tx2"/>
                </a:solidFill>
              </a:rPr>
              <a:t>Control</a:t>
            </a:r>
            <a:endParaRPr lang="zh-TW" altLang="en-US" sz="1800" b="1" dirty="0">
              <a:solidFill>
                <a:schemeClr val="tx2"/>
              </a:solidFill>
            </a:endParaRP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5726496D-7E99-F14D-77F3-B793F85EB259}"/>
              </a:ext>
            </a:extLst>
          </p:cNvPr>
          <p:cNvSpPr txBox="1"/>
          <p:nvPr/>
        </p:nvSpPr>
        <p:spPr>
          <a:xfrm>
            <a:off x="4079069" y="3548977"/>
            <a:ext cx="194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altLang="zh-TW" sz="1800" b="1" dirty="0">
                <a:solidFill>
                  <a:schemeClr val="tx2"/>
                </a:solidFill>
              </a:rPr>
              <a:t>Normalization</a:t>
            </a:r>
            <a:endParaRPr lang="zh-TW" altLang="en-US" sz="1800" b="1" dirty="0">
              <a:solidFill>
                <a:schemeClr val="tx2"/>
              </a:solidFill>
            </a:endParaRPr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F366CA49-287B-D0E9-B72F-74B56FAD234B}"/>
              </a:ext>
            </a:extLst>
          </p:cNvPr>
          <p:cNvSpPr txBox="1"/>
          <p:nvPr/>
        </p:nvSpPr>
        <p:spPr>
          <a:xfrm>
            <a:off x="5890934" y="4058060"/>
            <a:ext cx="19491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altLang="zh-TW" sz="1800" b="1" dirty="0">
                <a:solidFill>
                  <a:schemeClr val="tx2"/>
                </a:solidFill>
              </a:rPr>
              <a:t>Integration</a:t>
            </a:r>
          </a:p>
          <a:p>
            <a:pPr lvl="0" algn="ctr"/>
            <a:r>
              <a:rPr lang="en-US" altLang="zh-TW" b="1" dirty="0">
                <a:solidFill>
                  <a:schemeClr val="tx2"/>
                </a:solidFill>
              </a:rPr>
              <a:t>&amp;</a:t>
            </a:r>
          </a:p>
          <a:p>
            <a:pPr lvl="0" algn="ctr"/>
            <a:r>
              <a:rPr lang="en-US" altLang="zh-TW" sz="1800" b="1" dirty="0">
                <a:solidFill>
                  <a:schemeClr val="tx2"/>
                </a:solidFill>
              </a:rPr>
              <a:t>Clustering</a:t>
            </a:r>
            <a:endParaRPr lang="zh-TW" altLang="en-US" sz="1800" b="1" dirty="0">
              <a:solidFill>
                <a:schemeClr val="tx2"/>
              </a:solidFill>
            </a:endParaRP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D86A9353-3C6E-36A7-AB77-2FE752312994}"/>
              </a:ext>
            </a:extLst>
          </p:cNvPr>
          <p:cNvSpPr txBox="1"/>
          <p:nvPr/>
        </p:nvSpPr>
        <p:spPr>
          <a:xfrm>
            <a:off x="7685869" y="3549010"/>
            <a:ext cx="194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altLang="zh-TW" sz="1800" b="1" dirty="0">
                <a:solidFill>
                  <a:schemeClr val="tx2"/>
                </a:solidFill>
              </a:rPr>
              <a:t>Cell typing</a:t>
            </a:r>
            <a:endParaRPr lang="zh-TW" altLang="en-US" sz="1800" b="1" dirty="0">
              <a:solidFill>
                <a:schemeClr val="tx2"/>
              </a:solidFill>
            </a:endParaRP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FCFEACF7-AA3F-0C13-4495-C82B8819F5F0}"/>
              </a:ext>
            </a:extLst>
          </p:cNvPr>
          <p:cNvSpPr txBox="1"/>
          <p:nvPr/>
        </p:nvSpPr>
        <p:spPr>
          <a:xfrm>
            <a:off x="9619999" y="4054507"/>
            <a:ext cx="1949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altLang="zh-TW" sz="1800" b="1" dirty="0">
                <a:solidFill>
                  <a:schemeClr val="tx2"/>
                </a:solidFill>
              </a:rPr>
              <a:t>DEG analysis</a:t>
            </a:r>
            <a:endParaRPr lang="zh-TW" altLang="en-US" sz="1800" b="1" dirty="0">
              <a:solidFill>
                <a:schemeClr val="tx2"/>
              </a:solidFill>
            </a:endParaRPr>
          </a:p>
        </p:txBody>
      </p: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8EB686EB-DD8F-ECE1-8669-97AB3DC3DFAC}"/>
              </a:ext>
            </a:extLst>
          </p:cNvPr>
          <p:cNvSpPr txBox="1"/>
          <p:nvPr/>
        </p:nvSpPr>
        <p:spPr>
          <a:xfrm>
            <a:off x="2419601" y="2086823"/>
            <a:ext cx="33189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zh-TW" sz="1800" dirty="0">
                <a:solidFill>
                  <a:schemeClr val="accent4"/>
                </a:solidFill>
              </a:rPr>
              <a:t>Remove ambient RNA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zh-TW" sz="1800" dirty="0">
                <a:solidFill>
                  <a:schemeClr val="accent4"/>
                </a:solidFill>
              </a:rPr>
              <a:t>Gene-level filtering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chemeClr val="accent4"/>
                </a:solidFill>
              </a:rPr>
              <a:t>Cell-level filtering</a:t>
            </a:r>
            <a:endParaRPr lang="zh-TW" altLang="en-US" sz="1800" dirty="0">
              <a:solidFill>
                <a:schemeClr val="accent4"/>
              </a:solidFill>
            </a:endParaRPr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060116F-8F78-AA30-408F-1D338ECFB590}"/>
              </a:ext>
            </a:extLst>
          </p:cNvPr>
          <p:cNvSpPr txBox="1"/>
          <p:nvPr/>
        </p:nvSpPr>
        <p:spPr>
          <a:xfrm>
            <a:off x="4231467" y="5011130"/>
            <a:ext cx="33189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chemeClr val="accent4"/>
                </a:solidFill>
              </a:rPr>
              <a:t>LogNormalize</a:t>
            </a:r>
            <a:endParaRPr lang="en-US" altLang="zh-TW" sz="1800" dirty="0">
              <a:solidFill>
                <a:schemeClr val="accent4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zh-TW" sz="1800" dirty="0">
                <a:solidFill>
                  <a:schemeClr val="accent4"/>
                </a:solidFill>
              </a:rPr>
              <a:t>SCTransform</a:t>
            </a:r>
            <a:endParaRPr lang="zh-TW" altLang="en-US" sz="1800" dirty="0">
              <a:solidFill>
                <a:schemeClr val="accent4"/>
              </a:solidFill>
            </a:endParaRPr>
          </a:p>
        </p:txBody>
      </p:sp>
      <p:sp>
        <p:nvSpPr>
          <p:cNvPr id="52" name="文字方塊 51">
            <a:extLst>
              <a:ext uri="{FF2B5EF4-FFF2-40B4-BE49-F238E27FC236}">
                <a16:creationId xmlns:a16="http://schemas.microsoft.com/office/drawing/2014/main" id="{56E18292-0E43-187F-DB33-86403B8203BD}"/>
              </a:ext>
            </a:extLst>
          </p:cNvPr>
          <p:cNvSpPr txBox="1"/>
          <p:nvPr/>
        </p:nvSpPr>
        <p:spPr>
          <a:xfrm>
            <a:off x="6026401" y="2636237"/>
            <a:ext cx="33189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chemeClr val="accent4"/>
                </a:solidFill>
              </a:rPr>
              <a:t>Remove batch effect</a:t>
            </a:r>
            <a:endParaRPr lang="en-US" altLang="zh-TW" sz="1800" dirty="0">
              <a:solidFill>
                <a:schemeClr val="accent4"/>
              </a:solidFill>
            </a:endParaRPr>
          </a:p>
        </p:txBody>
      </p:sp>
      <p:pic>
        <p:nvPicPr>
          <p:cNvPr id="56" name="Picture 2" descr="Rahul Satija, PhD - New York Genome Center">
            <a:extLst>
              <a:ext uri="{FF2B5EF4-FFF2-40B4-BE49-F238E27FC236}">
                <a16:creationId xmlns:a16="http://schemas.microsoft.com/office/drawing/2014/main" id="{24573EB8-4C38-2D84-ED01-21A732373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670" y="4810109"/>
            <a:ext cx="1435860" cy="139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文字方塊 56">
            <a:extLst>
              <a:ext uri="{FF2B5EF4-FFF2-40B4-BE49-F238E27FC236}">
                <a16:creationId xmlns:a16="http://schemas.microsoft.com/office/drawing/2014/main" id="{F3B3A273-EA2F-3B67-6910-BED0EC76D91A}"/>
              </a:ext>
            </a:extLst>
          </p:cNvPr>
          <p:cNvSpPr txBox="1"/>
          <p:nvPr/>
        </p:nvSpPr>
        <p:spPr>
          <a:xfrm>
            <a:off x="10018959" y="6210000"/>
            <a:ext cx="1186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" altLang="zh-TW" sz="1400" dirty="0">
                <a:solidFill>
                  <a:schemeClr val="accent2"/>
                </a:solidFill>
              </a:rPr>
              <a:t>Rahul </a:t>
            </a:r>
            <a:r>
              <a:rPr kumimoji="1" lang="en" altLang="zh-TW" sz="1400" dirty="0" err="1">
                <a:solidFill>
                  <a:schemeClr val="accent2"/>
                </a:solidFill>
              </a:rPr>
              <a:t>Satija</a:t>
            </a:r>
            <a:endParaRPr kumimoji="1" lang="en" altLang="zh-TW" sz="1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801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 hidden="1">
            <a:extLst>
              <a:ext uri="{FF2B5EF4-FFF2-40B4-BE49-F238E27FC236}">
                <a16:creationId xmlns:a16="http://schemas.microsoft.com/office/drawing/2014/main" id="{D52E0130-2FA3-6F4D-129F-B2426CFFA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F3C585BA-65C0-458E-B347-F7183E11D77E}" type="slidenum">
              <a:rPr lang="zh-TW" altLang="en-US" smtClean="0"/>
              <a:pPr>
                <a:spcAft>
                  <a:spcPts val="600"/>
                </a:spcAft>
              </a:pPr>
              <a:t>16</a:t>
            </a:fld>
            <a:endParaRPr lang="zh-TW" altLang="en-US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31A1CF12-26E4-0755-7961-A114F9C50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140" y="1679994"/>
            <a:ext cx="8227720" cy="2170832"/>
          </a:xfrm>
          <a:prstGeom prst="roundRect">
            <a:avLst/>
          </a:prstGeom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14332B8-3CDB-D8DB-8C3F-6871B905E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218" y="4039168"/>
            <a:ext cx="6093564" cy="2170832"/>
          </a:xfrm>
          <a:prstGeom prst="round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標題 1">
            <a:extLst>
              <a:ext uri="{FF2B5EF4-FFF2-40B4-BE49-F238E27FC236}">
                <a16:creationId xmlns:a16="http://schemas.microsoft.com/office/drawing/2014/main" id="{926B62DF-3392-E9E5-C94B-F7E34495E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648000"/>
            <a:ext cx="11124000" cy="900000"/>
          </a:xfrm>
        </p:spPr>
        <p:txBody>
          <a:bodyPr>
            <a:noAutofit/>
          </a:bodyPr>
          <a:lstStyle/>
          <a:p>
            <a:pPr algn="ctr"/>
            <a:r>
              <a:rPr kumimoji="1" lang="en-US" altLang="zh-TW" sz="3600" dirty="0"/>
              <a:t>Remove ambient RNA - </a:t>
            </a:r>
            <a:r>
              <a:rPr kumimoji="1" lang="en-US" altLang="zh-TW" sz="3600" dirty="0" err="1"/>
              <a:t>CellBender</a:t>
            </a:r>
            <a:endParaRPr lang="en" altLang="zh-TW" sz="3600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6FA4933-2D19-C03B-70E5-D333CDE12F59}"/>
              </a:ext>
            </a:extLst>
          </p:cNvPr>
          <p:cNvSpPr/>
          <p:nvPr/>
        </p:nvSpPr>
        <p:spPr>
          <a:xfrm>
            <a:off x="1989517" y="1695760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965C1BA-9C0D-A918-337C-7A6278951500}"/>
              </a:ext>
            </a:extLst>
          </p:cNvPr>
          <p:cNvSpPr/>
          <p:nvPr/>
        </p:nvSpPr>
        <p:spPr>
          <a:xfrm>
            <a:off x="4920062" y="1685818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35A96A1-8EAA-AFB1-3B6B-B3E41308411A}"/>
              </a:ext>
            </a:extLst>
          </p:cNvPr>
          <p:cNvSpPr/>
          <p:nvPr/>
        </p:nvSpPr>
        <p:spPr>
          <a:xfrm>
            <a:off x="7518628" y="1695760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F2BFEDB-0C75-879D-1483-EE7551F40EDE}"/>
              </a:ext>
            </a:extLst>
          </p:cNvPr>
          <p:cNvSpPr/>
          <p:nvPr/>
        </p:nvSpPr>
        <p:spPr>
          <a:xfrm>
            <a:off x="3053950" y="4046653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B75DB7E-B1DF-D6C4-8B7B-E63B9390C2AD}"/>
              </a:ext>
            </a:extLst>
          </p:cNvPr>
          <p:cNvSpPr/>
          <p:nvPr/>
        </p:nvSpPr>
        <p:spPr>
          <a:xfrm>
            <a:off x="6161588" y="4040829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2050" name="Picture 2" descr="CellBender Logo">
            <a:extLst>
              <a:ext uri="{FF2B5EF4-FFF2-40B4-BE49-F238E27FC236}">
                <a16:creationId xmlns:a16="http://schemas.microsoft.com/office/drawing/2014/main" id="{05F216C9-7E5B-C7F3-E154-C8DBA461D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80" y="128028"/>
            <a:ext cx="1048588" cy="77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投影片編號版面配置區 2">
            <a:extLst>
              <a:ext uri="{FF2B5EF4-FFF2-40B4-BE49-F238E27FC236}">
                <a16:creationId xmlns:a16="http://schemas.microsoft.com/office/drawing/2014/main" id="{5849CF4D-4D95-9ECF-BFD3-1D7E1D96DE51}"/>
              </a:ext>
            </a:extLst>
          </p:cNvPr>
          <p:cNvSpPr txBox="1">
            <a:spLocks/>
          </p:cNvSpPr>
          <p:nvPr/>
        </p:nvSpPr>
        <p:spPr>
          <a:xfrm>
            <a:off x="9241315" y="63698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C585BA-65C0-458E-B347-F7183E11D77E}" type="slidenum">
              <a:rPr lang="zh-TW" altLang="en-US" smtClean="0"/>
              <a:pPr/>
              <a:t>16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42121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 hidden="1">
            <a:extLst>
              <a:ext uri="{FF2B5EF4-FFF2-40B4-BE49-F238E27FC236}">
                <a16:creationId xmlns:a16="http://schemas.microsoft.com/office/drawing/2014/main" id="{D52E0130-2FA3-6F4D-129F-B2426CFFA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F3C585BA-65C0-458E-B347-F7183E11D77E}" type="slidenum">
              <a:rPr lang="zh-TW" altLang="en-US" smtClean="0"/>
              <a:pPr>
                <a:spcAft>
                  <a:spcPts val="600"/>
                </a:spcAft>
              </a:pPr>
              <a:t>17</a:t>
            </a:fld>
            <a:endParaRPr lang="zh-TW" altLang="en-US"/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926B62DF-3392-E9E5-C94B-F7E34495E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648000"/>
            <a:ext cx="11124000" cy="900000"/>
          </a:xfrm>
        </p:spPr>
        <p:txBody>
          <a:bodyPr>
            <a:noAutofit/>
          </a:bodyPr>
          <a:lstStyle/>
          <a:p>
            <a:pPr algn="ctr"/>
            <a:r>
              <a:rPr kumimoji="1" lang="en-US" altLang="zh-TW" sz="3600" dirty="0"/>
              <a:t>Gene-level/ Cell-level filtering</a:t>
            </a:r>
            <a:endParaRPr lang="en" altLang="zh-TW" sz="3600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6FA4933-2D19-C03B-70E5-D333CDE12F59}"/>
              </a:ext>
            </a:extLst>
          </p:cNvPr>
          <p:cNvSpPr/>
          <p:nvPr/>
        </p:nvSpPr>
        <p:spPr>
          <a:xfrm>
            <a:off x="1989517" y="1695760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965C1BA-9C0D-A918-337C-7A6278951500}"/>
              </a:ext>
            </a:extLst>
          </p:cNvPr>
          <p:cNvSpPr/>
          <p:nvPr/>
        </p:nvSpPr>
        <p:spPr>
          <a:xfrm>
            <a:off x="4920062" y="1685818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35A96A1-8EAA-AFB1-3B6B-B3E41308411A}"/>
              </a:ext>
            </a:extLst>
          </p:cNvPr>
          <p:cNvSpPr/>
          <p:nvPr/>
        </p:nvSpPr>
        <p:spPr>
          <a:xfrm>
            <a:off x="7518628" y="1695760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F2BFEDB-0C75-879D-1483-EE7551F40EDE}"/>
              </a:ext>
            </a:extLst>
          </p:cNvPr>
          <p:cNvSpPr/>
          <p:nvPr/>
        </p:nvSpPr>
        <p:spPr>
          <a:xfrm>
            <a:off x="3053950" y="4046653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B75DB7E-B1DF-D6C4-8B7B-E63B9390C2AD}"/>
              </a:ext>
            </a:extLst>
          </p:cNvPr>
          <p:cNvSpPr/>
          <p:nvPr/>
        </p:nvSpPr>
        <p:spPr>
          <a:xfrm>
            <a:off x="6161588" y="4040829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2DFC981-7789-2E2F-CFAE-E3A5BBDD9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826" y="2278654"/>
            <a:ext cx="6536348" cy="3524349"/>
          </a:xfrm>
          <a:prstGeom prst="roundRect">
            <a:avLst/>
          </a:prstGeom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94667708-60CF-2014-84FD-483DB80B5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9" y="60182"/>
            <a:ext cx="900901" cy="900000"/>
          </a:xfrm>
          <a:prstGeom prst="rect">
            <a:avLst/>
          </a:prstGeom>
        </p:spPr>
      </p:pic>
      <p:sp>
        <p:nvSpPr>
          <p:cNvPr id="13" name="投影片編號版面配置區 2">
            <a:extLst>
              <a:ext uri="{FF2B5EF4-FFF2-40B4-BE49-F238E27FC236}">
                <a16:creationId xmlns:a16="http://schemas.microsoft.com/office/drawing/2014/main" id="{349C8739-8DEC-0CF1-A7EF-0EC4DC16131B}"/>
              </a:ext>
            </a:extLst>
          </p:cNvPr>
          <p:cNvSpPr txBox="1">
            <a:spLocks/>
          </p:cNvSpPr>
          <p:nvPr/>
        </p:nvSpPr>
        <p:spPr>
          <a:xfrm>
            <a:off x="94044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C585BA-65C0-458E-B347-F7183E11D77E}" type="slidenum">
              <a:rPr lang="zh-TW" altLang="en-US" smtClean="0"/>
              <a:pPr/>
              <a:t>17</a:t>
            </a:fld>
            <a:endParaRPr lang="zh-TW" altLang="en-US" dirty="0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78781CC0-A51B-FFCC-2EF0-4B60575FD972}"/>
              </a:ext>
            </a:extLst>
          </p:cNvPr>
          <p:cNvSpPr txBox="1"/>
          <p:nvPr/>
        </p:nvSpPr>
        <p:spPr>
          <a:xfrm>
            <a:off x="3514631" y="1728661"/>
            <a:ext cx="1107996" cy="369332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r>
              <a:rPr kumimoji="1" lang="zh-TW" altLang="en-US" dirty="0"/>
              <a:t>基因數量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B852A5F-2124-F37C-CFA1-D11D4EB15618}"/>
              </a:ext>
            </a:extLst>
          </p:cNvPr>
          <p:cNvSpPr txBox="1"/>
          <p:nvPr/>
        </p:nvSpPr>
        <p:spPr>
          <a:xfrm>
            <a:off x="5793628" y="1728661"/>
            <a:ext cx="1071127" cy="369332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UMI</a:t>
            </a:r>
            <a:r>
              <a:rPr kumimoji="1" lang="zh-TW" altLang="en-US" dirty="0"/>
              <a:t>數量</a:t>
            </a:r>
          </a:p>
        </p:txBody>
      </p:sp>
    </p:spTree>
    <p:extLst>
      <p:ext uri="{BB962C8B-B14F-4D97-AF65-F5344CB8AC3E}">
        <p14:creationId xmlns:p14="http://schemas.microsoft.com/office/powerpoint/2010/main" val="1396085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 hidden="1">
            <a:extLst>
              <a:ext uri="{FF2B5EF4-FFF2-40B4-BE49-F238E27FC236}">
                <a16:creationId xmlns:a16="http://schemas.microsoft.com/office/drawing/2014/main" id="{D52E0130-2FA3-6F4D-129F-B2426CFFA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F3C585BA-65C0-458E-B347-F7183E11D77E}" type="slidenum">
              <a:rPr lang="zh-TW" altLang="en-US" smtClean="0"/>
              <a:pPr>
                <a:spcAft>
                  <a:spcPts val="600"/>
                </a:spcAft>
              </a:pPr>
              <a:t>18</a:t>
            </a:fld>
            <a:endParaRPr lang="zh-TW" altLang="en-US"/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926B62DF-3392-E9E5-C94B-F7E34495E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648000"/>
            <a:ext cx="11124000" cy="900000"/>
          </a:xfrm>
        </p:spPr>
        <p:txBody>
          <a:bodyPr>
            <a:noAutofit/>
          </a:bodyPr>
          <a:lstStyle/>
          <a:p>
            <a:pPr algn="ctr"/>
            <a:r>
              <a:rPr kumimoji="1" lang="en-US" altLang="zh-TW" sz="3600" dirty="0"/>
              <a:t>Normalization</a:t>
            </a:r>
            <a:endParaRPr lang="en" altLang="zh-TW" sz="3600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6FA4933-2D19-C03B-70E5-D333CDE12F59}"/>
              </a:ext>
            </a:extLst>
          </p:cNvPr>
          <p:cNvSpPr/>
          <p:nvPr/>
        </p:nvSpPr>
        <p:spPr>
          <a:xfrm>
            <a:off x="1989517" y="1695760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965C1BA-9C0D-A918-337C-7A6278951500}"/>
              </a:ext>
            </a:extLst>
          </p:cNvPr>
          <p:cNvSpPr/>
          <p:nvPr/>
        </p:nvSpPr>
        <p:spPr>
          <a:xfrm>
            <a:off x="4920062" y="1685818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35A96A1-8EAA-AFB1-3B6B-B3E41308411A}"/>
              </a:ext>
            </a:extLst>
          </p:cNvPr>
          <p:cNvSpPr/>
          <p:nvPr/>
        </p:nvSpPr>
        <p:spPr>
          <a:xfrm>
            <a:off x="7518628" y="1695760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F2BFEDB-0C75-879D-1483-EE7551F40EDE}"/>
              </a:ext>
            </a:extLst>
          </p:cNvPr>
          <p:cNvSpPr/>
          <p:nvPr/>
        </p:nvSpPr>
        <p:spPr>
          <a:xfrm>
            <a:off x="3053950" y="4046653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94667708-60CF-2014-84FD-483DB80B5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9" y="60182"/>
            <a:ext cx="900901" cy="900000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8152003C-3F06-76F9-51A6-C3E8D4569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461" y="3973541"/>
            <a:ext cx="4477423" cy="2524505"/>
          </a:xfrm>
          <a:prstGeom prst="rect">
            <a:avLst/>
          </a:prstGeom>
          <a:ln w="25400">
            <a:noFill/>
          </a:ln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37C49420-9443-AD59-4DDF-F40725EC31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115" y="3991402"/>
            <a:ext cx="4477423" cy="2488781"/>
          </a:xfrm>
          <a:prstGeom prst="rect">
            <a:avLst/>
          </a:prstGeom>
          <a:ln w="25400">
            <a:noFill/>
          </a:ln>
        </p:spPr>
      </p:pic>
      <p:sp>
        <p:nvSpPr>
          <p:cNvPr id="13" name="向右箭號 12">
            <a:extLst>
              <a:ext uri="{FF2B5EF4-FFF2-40B4-BE49-F238E27FC236}">
                <a16:creationId xmlns:a16="http://schemas.microsoft.com/office/drawing/2014/main" id="{0EF6D274-259B-5D55-EDA9-7758D7BF11F0}"/>
              </a:ext>
            </a:extLst>
          </p:cNvPr>
          <p:cNvSpPr/>
          <p:nvPr/>
        </p:nvSpPr>
        <p:spPr>
          <a:xfrm>
            <a:off x="5883728" y="5058107"/>
            <a:ext cx="424543" cy="35537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內容版面配置區 2">
            <a:extLst>
              <a:ext uri="{FF2B5EF4-FFF2-40B4-BE49-F238E27FC236}">
                <a16:creationId xmlns:a16="http://schemas.microsoft.com/office/drawing/2014/main" id="{9AA91715-901F-ED00-4042-E95FC742E362}"/>
              </a:ext>
            </a:extLst>
          </p:cNvPr>
          <p:cNvSpPr txBox="1">
            <a:spLocks/>
          </p:cNvSpPr>
          <p:nvPr/>
        </p:nvSpPr>
        <p:spPr>
          <a:xfrm>
            <a:off x="838200" y="1680936"/>
            <a:ext cx="10515600" cy="2239047"/>
          </a:xfrm>
          <a:prstGeom prst="rect">
            <a:avLst/>
          </a:prstGeom>
        </p:spPr>
        <p:txBody>
          <a:bodyPr>
            <a:norm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kumimoji="1" lang="en" altLang="zh-TW" sz="2400" b="1" dirty="0"/>
              <a:t>Goal:</a:t>
            </a:r>
            <a:r>
              <a:rPr kumimoji="1" lang="en" altLang="zh-TW" sz="2400" dirty="0"/>
              <a:t> The variance of a normalized gene (across cells) should primarily reflect biological heterogeneity, independent of technical heterogeneity (sequencing depth) and other unwanted variance.</a:t>
            </a:r>
          </a:p>
          <a:p>
            <a:r>
              <a:rPr kumimoji="1" lang="en" altLang="zh-TW" sz="2000" dirty="0" err="1"/>
              <a:t>LogNormalize</a:t>
            </a:r>
            <a:endParaRPr kumimoji="1" lang="en" altLang="zh-TW" sz="2000" dirty="0"/>
          </a:p>
          <a:p>
            <a:r>
              <a:rPr kumimoji="1" lang="en" altLang="zh-TW" sz="2000" dirty="0" err="1"/>
              <a:t>SCTransform</a:t>
            </a:r>
            <a:r>
              <a:rPr kumimoji="1" lang="en" altLang="zh-TW" sz="2000" dirty="0"/>
              <a:t> (</a:t>
            </a:r>
            <a:r>
              <a:rPr lang="en" altLang="zh-TW" sz="2000" dirty="0">
                <a:solidFill>
                  <a:srgbClr val="333333"/>
                </a:solidFill>
              </a:rPr>
              <a:t>Choudhary and </a:t>
            </a:r>
            <a:r>
              <a:rPr lang="en" altLang="zh-TW" sz="2000" dirty="0" err="1">
                <a:solidFill>
                  <a:srgbClr val="333333"/>
                </a:solidFill>
              </a:rPr>
              <a:t>Satija</a:t>
            </a:r>
            <a:r>
              <a:rPr lang="en" altLang="zh-TW" sz="2000" dirty="0">
                <a:solidFill>
                  <a:srgbClr val="333333"/>
                </a:solidFill>
              </a:rPr>
              <a:t>, 2022. </a:t>
            </a:r>
            <a:r>
              <a:rPr lang="en" altLang="zh-TW" sz="2000" i="1" dirty="0">
                <a:solidFill>
                  <a:srgbClr val="333333"/>
                </a:solidFill>
              </a:rPr>
              <a:t>Genome Biol</a:t>
            </a:r>
            <a:r>
              <a:rPr kumimoji="1" lang="en" altLang="zh-TW" sz="2000" dirty="0"/>
              <a:t>)</a:t>
            </a:r>
          </a:p>
        </p:txBody>
      </p:sp>
      <p:sp>
        <p:nvSpPr>
          <p:cNvPr id="15" name="投影片編號版面配置區 2">
            <a:extLst>
              <a:ext uri="{FF2B5EF4-FFF2-40B4-BE49-F238E27FC236}">
                <a16:creationId xmlns:a16="http://schemas.microsoft.com/office/drawing/2014/main" id="{6BE4EC67-233E-8088-E10D-AD066500E4FD}"/>
              </a:ext>
            </a:extLst>
          </p:cNvPr>
          <p:cNvSpPr txBox="1">
            <a:spLocks/>
          </p:cNvSpPr>
          <p:nvPr/>
        </p:nvSpPr>
        <p:spPr>
          <a:xfrm>
            <a:off x="94044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C585BA-65C0-458E-B347-F7183E11D77E}" type="slidenum">
              <a:rPr lang="zh-TW" altLang="en-US" smtClean="0"/>
              <a:pPr/>
              <a:t>18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37478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 hidden="1">
            <a:extLst>
              <a:ext uri="{FF2B5EF4-FFF2-40B4-BE49-F238E27FC236}">
                <a16:creationId xmlns:a16="http://schemas.microsoft.com/office/drawing/2014/main" id="{D52E0130-2FA3-6F4D-129F-B2426CFFA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F3C585BA-65C0-458E-B347-F7183E11D77E}" type="slidenum">
              <a:rPr lang="zh-TW" altLang="en-US" smtClean="0"/>
              <a:pPr>
                <a:spcAft>
                  <a:spcPts val="600"/>
                </a:spcAft>
              </a:pPr>
              <a:t>19</a:t>
            </a:fld>
            <a:endParaRPr lang="zh-TW" altLang="en-US"/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926B62DF-3392-E9E5-C94B-F7E34495E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648000"/>
            <a:ext cx="11124000" cy="900000"/>
          </a:xfrm>
        </p:spPr>
        <p:txBody>
          <a:bodyPr>
            <a:noAutofit/>
          </a:bodyPr>
          <a:lstStyle/>
          <a:p>
            <a:pPr algn="ctr"/>
            <a:r>
              <a:rPr kumimoji="1" lang="en-US" altLang="zh-TW" sz="3600" dirty="0"/>
              <a:t>Integration</a:t>
            </a:r>
            <a:endParaRPr lang="en" altLang="zh-TW" sz="3600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6FA4933-2D19-C03B-70E5-D333CDE12F59}"/>
              </a:ext>
            </a:extLst>
          </p:cNvPr>
          <p:cNvSpPr/>
          <p:nvPr/>
        </p:nvSpPr>
        <p:spPr>
          <a:xfrm>
            <a:off x="1989517" y="1695760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965C1BA-9C0D-A918-337C-7A6278951500}"/>
              </a:ext>
            </a:extLst>
          </p:cNvPr>
          <p:cNvSpPr/>
          <p:nvPr/>
        </p:nvSpPr>
        <p:spPr>
          <a:xfrm>
            <a:off x="4920062" y="1685818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35A96A1-8EAA-AFB1-3B6B-B3E41308411A}"/>
              </a:ext>
            </a:extLst>
          </p:cNvPr>
          <p:cNvSpPr/>
          <p:nvPr/>
        </p:nvSpPr>
        <p:spPr>
          <a:xfrm>
            <a:off x="7518628" y="1695760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94667708-60CF-2014-84FD-483DB80B5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9" y="60182"/>
            <a:ext cx="900901" cy="900000"/>
          </a:xfrm>
          <a:prstGeom prst="rect">
            <a:avLst/>
          </a:prstGeom>
        </p:spPr>
      </p:pic>
      <p:sp>
        <p:nvSpPr>
          <p:cNvPr id="14" name="內容版面配置區 2">
            <a:extLst>
              <a:ext uri="{FF2B5EF4-FFF2-40B4-BE49-F238E27FC236}">
                <a16:creationId xmlns:a16="http://schemas.microsoft.com/office/drawing/2014/main" id="{9AA91715-901F-ED00-4042-E95FC742E362}"/>
              </a:ext>
            </a:extLst>
          </p:cNvPr>
          <p:cNvSpPr txBox="1">
            <a:spLocks/>
          </p:cNvSpPr>
          <p:nvPr/>
        </p:nvSpPr>
        <p:spPr>
          <a:xfrm>
            <a:off x="838200" y="1680937"/>
            <a:ext cx="10515600" cy="920328"/>
          </a:xfrm>
          <a:prstGeom prst="rect">
            <a:avLst/>
          </a:prstGeom>
        </p:spPr>
        <p:txBody>
          <a:bodyPr>
            <a:norm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TW" sz="2400" b="1" dirty="0"/>
              <a:t>Goal: </a:t>
            </a:r>
            <a:r>
              <a:rPr kumimoji="1" lang="en-US" altLang="zh-TW" sz="2400" dirty="0"/>
              <a:t>Integration </a:t>
            </a:r>
            <a:r>
              <a:rPr lang="en" altLang="zh-TW" sz="2400" b="0" i="0" dirty="0">
                <a:solidFill>
                  <a:srgbClr val="2C3E50"/>
                </a:solidFill>
                <a:effectLst/>
              </a:rPr>
              <a:t>across experimental batches, donors, or conditions can facilitate accurate comparative analysis across datasets. 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7FD4666B-2398-2F4C-2C35-2C750BD3C5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937"/>
          <a:stretch/>
        </p:blipFill>
        <p:spPr>
          <a:xfrm>
            <a:off x="2339070" y="3062260"/>
            <a:ext cx="3315696" cy="3147740"/>
          </a:xfrm>
          <a:prstGeom prst="rect">
            <a:avLst/>
          </a:prstGeom>
          <a:ln w="25400">
            <a:noFill/>
          </a:ln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5E211922-AAB3-849C-650B-C678BBBF98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1194" y="3062260"/>
            <a:ext cx="3315696" cy="3147740"/>
          </a:xfrm>
          <a:prstGeom prst="rect">
            <a:avLst/>
          </a:prstGeom>
          <a:ln w="25400">
            <a:noFill/>
          </a:ln>
        </p:spPr>
      </p:pic>
      <p:sp>
        <p:nvSpPr>
          <p:cNvPr id="17" name="向右箭號 16">
            <a:extLst>
              <a:ext uri="{FF2B5EF4-FFF2-40B4-BE49-F238E27FC236}">
                <a16:creationId xmlns:a16="http://schemas.microsoft.com/office/drawing/2014/main" id="{E0748F47-4A97-0712-ED83-1F44290DE28F}"/>
              </a:ext>
            </a:extLst>
          </p:cNvPr>
          <p:cNvSpPr/>
          <p:nvPr/>
        </p:nvSpPr>
        <p:spPr>
          <a:xfrm>
            <a:off x="5858873" y="4456515"/>
            <a:ext cx="408214" cy="359229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8" name="投影片編號版面配置區 2">
            <a:extLst>
              <a:ext uri="{FF2B5EF4-FFF2-40B4-BE49-F238E27FC236}">
                <a16:creationId xmlns:a16="http://schemas.microsoft.com/office/drawing/2014/main" id="{75A43571-1EC0-0779-50F8-95DAE8165088}"/>
              </a:ext>
            </a:extLst>
          </p:cNvPr>
          <p:cNvSpPr txBox="1">
            <a:spLocks/>
          </p:cNvSpPr>
          <p:nvPr/>
        </p:nvSpPr>
        <p:spPr>
          <a:xfrm>
            <a:off x="94044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C585BA-65C0-458E-B347-F7183E11D77E}" type="slidenum">
              <a:rPr lang="zh-TW" altLang="en-US" smtClean="0"/>
              <a:pPr/>
              <a:t>19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40693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 hidden="1">
            <a:extLst>
              <a:ext uri="{FF2B5EF4-FFF2-40B4-BE49-F238E27FC236}">
                <a16:creationId xmlns:a16="http://schemas.microsoft.com/office/drawing/2014/main" id="{D52E0130-2FA3-6F4D-129F-B2426CFFA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F3C585BA-65C0-458E-B347-F7183E11D77E}" type="slidenum">
              <a:rPr lang="zh-TW" altLang="en-US" smtClean="0"/>
              <a:pPr>
                <a:spcAft>
                  <a:spcPts val="600"/>
                </a:spcAft>
              </a:pPr>
              <a:t>20</a:t>
            </a:fld>
            <a:endParaRPr lang="zh-TW" altLang="en-US"/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926B62DF-3392-E9E5-C94B-F7E34495E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648000"/>
            <a:ext cx="11124000" cy="900000"/>
          </a:xfrm>
        </p:spPr>
        <p:txBody>
          <a:bodyPr>
            <a:noAutofit/>
          </a:bodyPr>
          <a:lstStyle/>
          <a:p>
            <a:pPr algn="ctr"/>
            <a:r>
              <a:rPr kumimoji="1" lang="en-US" altLang="zh-TW" sz="3600" dirty="0"/>
              <a:t>Clustering</a:t>
            </a:r>
            <a:endParaRPr lang="en" altLang="zh-TW" sz="3600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6FA4933-2D19-C03B-70E5-D333CDE12F59}"/>
              </a:ext>
            </a:extLst>
          </p:cNvPr>
          <p:cNvSpPr/>
          <p:nvPr/>
        </p:nvSpPr>
        <p:spPr>
          <a:xfrm>
            <a:off x="1989517" y="1695760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965C1BA-9C0D-A918-337C-7A6278951500}"/>
              </a:ext>
            </a:extLst>
          </p:cNvPr>
          <p:cNvSpPr/>
          <p:nvPr/>
        </p:nvSpPr>
        <p:spPr>
          <a:xfrm>
            <a:off x="4920062" y="1685818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35A96A1-8EAA-AFB1-3B6B-B3E41308411A}"/>
              </a:ext>
            </a:extLst>
          </p:cNvPr>
          <p:cNvSpPr/>
          <p:nvPr/>
        </p:nvSpPr>
        <p:spPr>
          <a:xfrm>
            <a:off x="7518628" y="1695760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94667708-60CF-2014-84FD-483DB80B5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9" y="60182"/>
            <a:ext cx="900901" cy="900000"/>
          </a:xfrm>
          <a:prstGeom prst="rect">
            <a:avLst/>
          </a:prstGeom>
        </p:spPr>
      </p:pic>
      <p:sp>
        <p:nvSpPr>
          <p:cNvPr id="14" name="內容版面配置區 2">
            <a:extLst>
              <a:ext uri="{FF2B5EF4-FFF2-40B4-BE49-F238E27FC236}">
                <a16:creationId xmlns:a16="http://schemas.microsoft.com/office/drawing/2014/main" id="{9AA91715-901F-ED00-4042-E95FC742E362}"/>
              </a:ext>
            </a:extLst>
          </p:cNvPr>
          <p:cNvSpPr txBox="1">
            <a:spLocks/>
          </p:cNvSpPr>
          <p:nvPr/>
        </p:nvSpPr>
        <p:spPr>
          <a:xfrm>
            <a:off x="838200" y="1680937"/>
            <a:ext cx="10515600" cy="920328"/>
          </a:xfrm>
          <a:prstGeom prst="rect">
            <a:avLst/>
          </a:prstGeom>
        </p:spPr>
        <p:txBody>
          <a:bodyPr>
            <a:norm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TW" sz="2400" b="1" dirty="0"/>
              <a:t>Goal: </a:t>
            </a:r>
            <a:r>
              <a:rPr lang="en" altLang="zh-TW" sz="2400" dirty="0"/>
              <a:t>to make groups where members are more connected to each other than to members of other groups.</a:t>
            </a:r>
            <a:endParaRPr kumimoji="1" lang="en-US" altLang="zh-TW" sz="2400" dirty="0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629EF294-2968-E8A6-F3BD-01DA06140F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647" y="2939167"/>
            <a:ext cx="7524705" cy="3270833"/>
          </a:xfrm>
          <a:prstGeom prst="rect">
            <a:avLst/>
          </a:prstGeom>
        </p:spPr>
      </p:pic>
      <p:sp>
        <p:nvSpPr>
          <p:cNvPr id="4" name="投影片編號版面配置區 2">
            <a:extLst>
              <a:ext uri="{FF2B5EF4-FFF2-40B4-BE49-F238E27FC236}">
                <a16:creationId xmlns:a16="http://schemas.microsoft.com/office/drawing/2014/main" id="{DEAE9BF9-DEFB-7306-51DC-91AEDA46291C}"/>
              </a:ext>
            </a:extLst>
          </p:cNvPr>
          <p:cNvSpPr txBox="1">
            <a:spLocks/>
          </p:cNvSpPr>
          <p:nvPr/>
        </p:nvSpPr>
        <p:spPr>
          <a:xfrm>
            <a:off x="94044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C585BA-65C0-458E-B347-F7183E11D77E}" type="slidenum">
              <a:rPr lang="zh-TW" altLang="en-US" smtClean="0"/>
              <a:pPr/>
              <a:t>20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00054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 hidden="1">
            <a:extLst>
              <a:ext uri="{FF2B5EF4-FFF2-40B4-BE49-F238E27FC236}">
                <a16:creationId xmlns:a16="http://schemas.microsoft.com/office/drawing/2014/main" id="{D52E0130-2FA3-6F4D-129F-B2426CFFA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F3C585BA-65C0-458E-B347-F7183E11D77E}" type="slidenum">
              <a:rPr lang="zh-TW" altLang="en-US" smtClean="0"/>
              <a:pPr>
                <a:spcAft>
                  <a:spcPts val="600"/>
                </a:spcAft>
              </a:pPr>
              <a:t>21</a:t>
            </a:fld>
            <a:endParaRPr lang="zh-TW" altLang="en-US"/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926B62DF-3392-E9E5-C94B-F7E34495E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648000"/>
            <a:ext cx="11124000" cy="900000"/>
          </a:xfrm>
        </p:spPr>
        <p:txBody>
          <a:bodyPr>
            <a:noAutofit/>
          </a:bodyPr>
          <a:lstStyle/>
          <a:p>
            <a:pPr algn="ctr"/>
            <a:r>
              <a:rPr kumimoji="1" lang="en-US" altLang="zh-TW" sz="3600" dirty="0"/>
              <a:t>Cell typing</a:t>
            </a:r>
            <a:endParaRPr lang="en" altLang="zh-TW" sz="3600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6FA4933-2D19-C03B-70E5-D333CDE12F59}"/>
              </a:ext>
            </a:extLst>
          </p:cNvPr>
          <p:cNvSpPr/>
          <p:nvPr/>
        </p:nvSpPr>
        <p:spPr>
          <a:xfrm>
            <a:off x="1989517" y="1695760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965C1BA-9C0D-A918-337C-7A6278951500}"/>
              </a:ext>
            </a:extLst>
          </p:cNvPr>
          <p:cNvSpPr/>
          <p:nvPr/>
        </p:nvSpPr>
        <p:spPr>
          <a:xfrm>
            <a:off x="4920062" y="1685818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35A96A1-8EAA-AFB1-3B6B-B3E41308411A}"/>
              </a:ext>
            </a:extLst>
          </p:cNvPr>
          <p:cNvSpPr/>
          <p:nvPr/>
        </p:nvSpPr>
        <p:spPr>
          <a:xfrm>
            <a:off x="7518628" y="1695760"/>
            <a:ext cx="256563" cy="215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94667708-60CF-2014-84FD-483DB80B5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9" y="60182"/>
            <a:ext cx="900901" cy="900000"/>
          </a:xfrm>
          <a:prstGeom prst="rect">
            <a:avLst/>
          </a:prstGeom>
        </p:spPr>
      </p:pic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F470B3AD-9655-8C67-54C8-8A46E9B07EB0}"/>
              </a:ext>
            </a:extLst>
          </p:cNvPr>
          <p:cNvSpPr txBox="1">
            <a:spLocks/>
          </p:cNvSpPr>
          <p:nvPr/>
        </p:nvSpPr>
        <p:spPr>
          <a:xfrm>
            <a:off x="587828" y="1825625"/>
            <a:ext cx="5651899" cy="3608021"/>
          </a:xfrm>
          <a:prstGeom prst="rect">
            <a:avLst/>
          </a:prstGeom>
        </p:spPr>
        <p:txBody>
          <a:bodyPr>
            <a:no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TW" sz="2400" b="1" dirty="0">
                <a:solidFill>
                  <a:schemeClr val="accent4"/>
                </a:solidFill>
              </a:rPr>
              <a:t>Rely on background knowledge</a:t>
            </a:r>
          </a:p>
          <a:p>
            <a:pPr lvl="1"/>
            <a:r>
              <a:rPr kumimoji="1" lang="en-US" altLang="zh-TW" dirty="0"/>
              <a:t>Marker genes</a:t>
            </a:r>
          </a:p>
          <a:p>
            <a:pPr lvl="1"/>
            <a:r>
              <a:rPr kumimoji="1" lang="en-US" altLang="zh-TW" dirty="0"/>
              <a:t>Published literatures</a:t>
            </a:r>
          </a:p>
          <a:p>
            <a:r>
              <a:rPr kumimoji="1" lang="en-US" altLang="zh-TW" sz="2400" b="1" dirty="0">
                <a:solidFill>
                  <a:schemeClr val="accent4"/>
                </a:solidFill>
              </a:rPr>
              <a:t>Multiple automated tools</a:t>
            </a:r>
          </a:p>
          <a:p>
            <a:pPr lvl="1"/>
            <a:r>
              <a:rPr kumimoji="1" lang="en-US" altLang="zh-TW" dirty="0"/>
              <a:t>Correlation-based </a:t>
            </a:r>
          </a:p>
          <a:p>
            <a:pPr lvl="1"/>
            <a:r>
              <a:rPr kumimoji="1" lang="en-US" altLang="zh-TW" dirty="0"/>
              <a:t>Marker gene database-based </a:t>
            </a:r>
          </a:p>
          <a:p>
            <a:pPr lvl="1"/>
            <a:r>
              <a:rPr lang="en" altLang="zh-TW" dirty="0">
                <a:solidFill>
                  <a:srgbClr val="1F1F1F"/>
                </a:solidFill>
              </a:rPr>
              <a:t>Supervised classification-based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9C7D4C3-733E-AC54-D4BD-0CE97E343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9727" y="1911667"/>
            <a:ext cx="5651898" cy="399318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投影片編號版面配置區 2">
            <a:extLst>
              <a:ext uri="{FF2B5EF4-FFF2-40B4-BE49-F238E27FC236}">
                <a16:creationId xmlns:a16="http://schemas.microsoft.com/office/drawing/2014/main" id="{41DA6D56-D5BA-F8F3-B4C1-70784CD1A9B3}"/>
              </a:ext>
            </a:extLst>
          </p:cNvPr>
          <p:cNvSpPr txBox="1">
            <a:spLocks/>
          </p:cNvSpPr>
          <p:nvPr/>
        </p:nvSpPr>
        <p:spPr>
          <a:xfrm>
            <a:off x="94044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C585BA-65C0-458E-B347-F7183E11D77E}" type="slidenum">
              <a:rPr lang="zh-TW" altLang="en-US" smtClean="0"/>
              <a:pPr/>
              <a:t>21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5726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梯形 18">
            <a:extLst>
              <a:ext uri="{FF2B5EF4-FFF2-40B4-BE49-F238E27FC236}">
                <a16:creationId xmlns:a16="http://schemas.microsoft.com/office/drawing/2014/main" id="{9BE0EFE6-1309-543D-B2F4-24ACCAC67BC5}"/>
              </a:ext>
            </a:extLst>
          </p:cNvPr>
          <p:cNvSpPr/>
          <p:nvPr/>
        </p:nvSpPr>
        <p:spPr>
          <a:xfrm rot="16200000">
            <a:off x="342000" y="5438350"/>
            <a:ext cx="1152000" cy="396000"/>
          </a:xfrm>
          <a:prstGeom prst="trapezoid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梯形 14">
            <a:extLst>
              <a:ext uri="{FF2B5EF4-FFF2-40B4-BE49-F238E27FC236}">
                <a16:creationId xmlns:a16="http://schemas.microsoft.com/office/drawing/2014/main" id="{E15B8229-CEF0-5BFD-2916-BD82B5679C24}"/>
              </a:ext>
            </a:extLst>
          </p:cNvPr>
          <p:cNvSpPr/>
          <p:nvPr/>
        </p:nvSpPr>
        <p:spPr>
          <a:xfrm rot="16200000">
            <a:off x="342000" y="3890350"/>
            <a:ext cx="1152000" cy="396000"/>
          </a:xfrm>
          <a:prstGeom prst="trapezoid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梯形 8">
            <a:extLst>
              <a:ext uri="{FF2B5EF4-FFF2-40B4-BE49-F238E27FC236}">
                <a16:creationId xmlns:a16="http://schemas.microsoft.com/office/drawing/2014/main" id="{E971E5FC-61E2-997E-F0D2-58666EE57409}"/>
              </a:ext>
            </a:extLst>
          </p:cNvPr>
          <p:cNvSpPr/>
          <p:nvPr/>
        </p:nvSpPr>
        <p:spPr>
          <a:xfrm rot="16200000">
            <a:off x="342000" y="2324350"/>
            <a:ext cx="1152000" cy="396000"/>
          </a:xfrm>
          <a:prstGeom prst="trapezoid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3615F00E-D63F-1F09-C98F-22DB54B5D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22</a:t>
            </a:fld>
            <a:endParaRPr lang="zh-TW" altLang="en-US"/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C2DFA734-9932-FCF0-718B-FFAACEFAD4F5}"/>
              </a:ext>
            </a:extLst>
          </p:cNvPr>
          <p:cNvSpPr/>
          <p:nvPr/>
        </p:nvSpPr>
        <p:spPr>
          <a:xfrm>
            <a:off x="828000" y="1820350"/>
            <a:ext cx="7260923" cy="1440000"/>
          </a:xfrm>
          <a:prstGeom prst="roundRect">
            <a:avLst>
              <a:gd name="adj" fmla="val 135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ts val="2600"/>
              </a:lnSpc>
              <a:spcBef>
                <a:spcPts val="600"/>
              </a:spcBef>
            </a:pPr>
            <a:endParaRPr lang="en-US" altLang="zh-TW"/>
          </a:p>
        </p:txBody>
      </p: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9CDCCF87-845C-D156-4EF0-48E47B3BDCB7}"/>
              </a:ext>
            </a:extLst>
          </p:cNvPr>
          <p:cNvSpPr/>
          <p:nvPr/>
        </p:nvSpPr>
        <p:spPr>
          <a:xfrm>
            <a:off x="1008000" y="1946350"/>
            <a:ext cx="6940246" cy="1188000"/>
          </a:xfrm>
          <a:prstGeom prst="roundRect">
            <a:avLst>
              <a:gd name="adj" fmla="val 13531"/>
            </a:avLst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2160000" tIns="72000" bIns="72000" rtlCol="0" anchor="ctr" anchorCtr="0"/>
          <a:lstStyle/>
          <a:p>
            <a:pPr marL="180000" lvl="0" indent="-180000" algn="l" rtl="0">
              <a:lnSpc>
                <a:spcPts val="26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zh-TW" altLang="en-US" dirty="0">
                <a:latin typeface="+mn-ea"/>
              </a:rPr>
              <a:t>比較特定的兩個</a:t>
            </a:r>
            <a:r>
              <a:rPr kumimoji="1" lang="en-US" altLang="zh-TW" dirty="0">
                <a:latin typeface="+mn-ea"/>
              </a:rPr>
              <a:t> cluster </a:t>
            </a:r>
            <a:endParaRPr lang="zh-TW" altLang="zh-TW" dirty="0">
              <a:latin typeface="+mn-ea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9E7031B-E5F2-066A-5764-29BA564BA855}"/>
              </a:ext>
            </a:extLst>
          </p:cNvPr>
          <p:cNvSpPr/>
          <p:nvPr/>
        </p:nvSpPr>
        <p:spPr>
          <a:xfrm>
            <a:off x="720000" y="2054350"/>
            <a:ext cx="2160000" cy="9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  <a:spcBef>
                <a:spcPts val="600"/>
              </a:spcBef>
            </a:pPr>
            <a:r>
              <a:rPr lang="en" altLang="zh-TW" b="1" dirty="0" err="1">
                <a:latin typeface="Lucida Grande"/>
              </a:rPr>
              <a:t>FindMarkers</a:t>
            </a:r>
            <a:endParaRPr lang="zh-TW" altLang="en-US" b="1" dirty="0">
              <a:latin typeface="Lucida Grande"/>
            </a:endParaRP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421613CA-7ED6-E177-A2AD-D0C65BC64E01}"/>
              </a:ext>
            </a:extLst>
          </p:cNvPr>
          <p:cNvSpPr/>
          <p:nvPr/>
        </p:nvSpPr>
        <p:spPr>
          <a:xfrm>
            <a:off x="828000" y="3368350"/>
            <a:ext cx="7260923" cy="1440000"/>
          </a:xfrm>
          <a:prstGeom prst="roundRect">
            <a:avLst>
              <a:gd name="adj" fmla="val 135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ts val="2600"/>
              </a:lnSpc>
              <a:spcBef>
                <a:spcPts val="600"/>
              </a:spcBef>
            </a:pPr>
            <a:endParaRPr lang="en-US" altLang="zh-TW"/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140FA713-B69C-C4EE-C3DC-CA827A05714C}"/>
              </a:ext>
            </a:extLst>
          </p:cNvPr>
          <p:cNvSpPr/>
          <p:nvPr/>
        </p:nvSpPr>
        <p:spPr>
          <a:xfrm>
            <a:off x="828000" y="4916350"/>
            <a:ext cx="7260923" cy="1440000"/>
          </a:xfrm>
          <a:prstGeom prst="roundRect">
            <a:avLst>
              <a:gd name="adj" fmla="val 135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ts val="2600"/>
              </a:lnSpc>
              <a:spcBef>
                <a:spcPts val="600"/>
              </a:spcBef>
            </a:pPr>
            <a:endParaRPr lang="en-US" altLang="zh-TW"/>
          </a:p>
        </p:txBody>
      </p:sp>
      <p:sp>
        <p:nvSpPr>
          <p:cNvPr id="16" name="矩形: 圓角 15">
            <a:extLst>
              <a:ext uri="{FF2B5EF4-FFF2-40B4-BE49-F238E27FC236}">
                <a16:creationId xmlns:a16="http://schemas.microsoft.com/office/drawing/2014/main" id="{43814637-6CE8-3AD8-C0BC-501AFBED94F9}"/>
              </a:ext>
            </a:extLst>
          </p:cNvPr>
          <p:cNvSpPr/>
          <p:nvPr/>
        </p:nvSpPr>
        <p:spPr>
          <a:xfrm>
            <a:off x="1008000" y="3494350"/>
            <a:ext cx="6940246" cy="1188000"/>
          </a:xfrm>
          <a:prstGeom prst="roundRect">
            <a:avLst>
              <a:gd name="adj" fmla="val 13531"/>
            </a:avLst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2160000" tIns="72000" bIns="72000" rtlCol="0" anchor="ctr" anchorCtr="0"/>
          <a:lstStyle/>
          <a:p>
            <a:pPr marL="180000" lvl="0" indent="-180000" algn="l" rtl="0">
              <a:lnSpc>
                <a:spcPts val="26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zh-TW" altLang="en-US" dirty="0">
                <a:latin typeface="Georgia" panose="02040502050405020303" pitchFamily="18" charset="0"/>
              </a:rPr>
              <a:t>比較</a:t>
            </a:r>
            <a:r>
              <a:rPr kumimoji="1" lang="zh-TW" altLang="en-US" dirty="0">
                <a:latin typeface="+mn-ea"/>
              </a:rPr>
              <a:t>特定的</a:t>
            </a:r>
            <a:r>
              <a:rPr kumimoji="1" lang="en-US" altLang="zh-TW" dirty="0">
                <a:latin typeface="+mn-ea"/>
              </a:rPr>
              <a:t> cluster </a:t>
            </a:r>
            <a:r>
              <a:rPr kumimoji="1" lang="zh-TW" altLang="en-US" dirty="0">
                <a:latin typeface="Georgia" panose="02040502050405020303" pitchFamily="18" charset="0"/>
              </a:rPr>
              <a:t>與其他所有細胞</a:t>
            </a:r>
            <a:endParaRPr lang="fi-FI" altLang="zh-TW" dirty="0">
              <a:latin typeface="Lucida Grande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1AD75F2-4873-4714-6DD5-B25D8921CCA5}"/>
              </a:ext>
            </a:extLst>
          </p:cNvPr>
          <p:cNvSpPr/>
          <p:nvPr/>
        </p:nvSpPr>
        <p:spPr>
          <a:xfrm>
            <a:off x="720000" y="3620350"/>
            <a:ext cx="2160000" cy="9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  <a:spcBef>
                <a:spcPts val="600"/>
              </a:spcBef>
            </a:pPr>
            <a:r>
              <a:rPr kumimoji="1" lang="en-US" altLang="zh-TW" b="1" dirty="0" err="1"/>
              <a:t>FindAllMarkers</a:t>
            </a:r>
            <a:endParaRPr lang="zh-TW" altLang="en-US" b="1" dirty="0"/>
          </a:p>
        </p:txBody>
      </p: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C1EDC215-A4AE-B844-A61E-D02F2EE9D2A0}"/>
              </a:ext>
            </a:extLst>
          </p:cNvPr>
          <p:cNvSpPr/>
          <p:nvPr/>
        </p:nvSpPr>
        <p:spPr>
          <a:xfrm>
            <a:off x="972000" y="5042350"/>
            <a:ext cx="6976246" cy="1188000"/>
          </a:xfrm>
          <a:prstGeom prst="roundRect">
            <a:avLst>
              <a:gd name="adj" fmla="val 13531"/>
            </a:avLst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2160000" tIns="72000" bIns="72000" rtlCol="0" anchor="ctr" anchorCtr="0"/>
          <a:lstStyle/>
          <a:p>
            <a:pPr marL="285750" indent="-285750">
              <a:lnSpc>
                <a:spcPts val="26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Lucida Grande"/>
              </a:rPr>
              <a:t>比較</a:t>
            </a:r>
            <a:r>
              <a:rPr kumimoji="1" lang="zh-TW" altLang="en-US" dirty="0">
                <a:latin typeface="+mn-ea"/>
              </a:rPr>
              <a:t>比較特定的兩個</a:t>
            </a:r>
            <a:r>
              <a:rPr kumimoji="1" lang="en-US" altLang="zh-TW" dirty="0">
                <a:latin typeface="+mn-ea"/>
              </a:rPr>
              <a:t> cluster </a:t>
            </a:r>
            <a:endParaRPr kumimoji="1" lang="fi-FI" altLang="zh-TW" dirty="0">
              <a:latin typeface="Lucida Grande"/>
            </a:endParaRPr>
          </a:p>
          <a:p>
            <a:pPr marL="285750" indent="-285750">
              <a:lnSpc>
                <a:spcPts val="26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+mn-ea"/>
              </a:rPr>
              <a:t>在兩種處理下</a:t>
            </a:r>
            <a:endParaRPr lang="zh-TW" altLang="zh-TW" dirty="0">
              <a:latin typeface="+mn-ea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5C51DC8-03CE-0C1D-0EB5-63A7340D4AC6}"/>
              </a:ext>
            </a:extLst>
          </p:cNvPr>
          <p:cNvSpPr/>
          <p:nvPr/>
        </p:nvSpPr>
        <p:spPr>
          <a:xfrm>
            <a:off x="720000" y="5168350"/>
            <a:ext cx="2160000" cy="9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  <a:spcBef>
                <a:spcPts val="600"/>
              </a:spcBef>
            </a:pPr>
            <a:r>
              <a:rPr kumimoji="1" lang="en-US" altLang="zh-TW" b="1" dirty="0" err="1"/>
              <a:t>FindConserved</a:t>
            </a:r>
            <a:r>
              <a:rPr kumimoji="1" lang="en-US" altLang="zh-TW" b="1" dirty="0"/>
              <a:t>-Markers</a:t>
            </a:r>
            <a:endParaRPr lang="zh-TW" altLang="en-US" b="1" dirty="0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6F974F2F-5A05-C23D-3421-62EAD65C9FA8}"/>
              </a:ext>
            </a:extLst>
          </p:cNvPr>
          <p:cNvSpPr txBox="1">
            <a:spLocks/>
          </p:cNvSpPr>
          <p:nvPr/>
        </p:nvSpPr>
        <p:spPr>
          <a:xfrm>
            <a:off x="692400" y="800400"/>
            <a:ext cx="11124000" cy="90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1" lang="en-US" altLang="zh-TW" sz="3600" dirty="0"/>
              <a:t>DEG in </a:t>
            </a:r>
            <a:r>
              <a:rPr kumimoji="1" lang="en-US" altLang="zh-TW" sz="3600" dirty="0" err="1"/>
              <a:t>scRNAseq</a:t>
            </a:r>
            <a:endParaRPr lang="en" altLang="zh-TW" sz="3600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564D753C-7B0E-023D-D7B1-0748C2F0A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9" y="60182"/>
            <a:ext cx="900901" cy="900000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5943E95B-BA5C-736E-4E80-5D636A867E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56" t="1" r="51030" b="16015"/>
          <a:stretch/>
        </p:blipFill>
        <p:spPr>
          <a:xfrm>
            <a:off x="8953227" y="1190508"/>
            <a:ext cx="2743200" cy="2429842"/>
          </a:xfrm>
          <a:prstGeom prst="rect">
            <a:avLst/>
          </a:prstGeom>
          <a:ln w="254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61F90E67-04AB-344C-035C-2FF76B09EA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697" r="7464" b="17761"/>
          <a:stretch/>
        </p:blipFill>
        <p:spPr>
          <a:xfrm>
            <a:off x="8953227" y="3782508"/>
            <a:ext cx="2781619" cy="2429842"/>
          </a:xfrm>
          <a:prstGeom prst="rect">
            <a:avLst/>
          </a:prstGeom>
          <a:ln w="254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8" name="直線箭頭接點 7">
            <a:extLst>
              <a:ext uri="{FF2B5EF4-FFF2-40B4-BE49-F238E27FC236}">
                <a16:creationId xmlns:a16="http://schemas.microsoft.com/office/drawing/2014/main" id="{37421717-7896-AF93-46AE-FE2B64D8DD9D}"/>
              </a:ext>
            </a:extLst>
          </p:cNvPr>
          <p:cNvCxnSpPr>
            <a:cxnSpLocks/>
          </p:cNvCxnSpPr>
          <p:nvPr/>
        </p:nvCxnSpPr>
        <p:spPr>
          <a:xfrm flipV="1">
            <a:off x="8445731" y="2990350"/>
            <a:ext cx="473896" cy="14400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橢圓 21">
            <a:extLst>
              <a:ext uri="{FF2B5EF4-FFF2-40B4-BE49-F238E27FC236}">
                <a16:creationId xmlns:a16="http://schemas.microsoft.com/office/drawing/2014/main" id="{A2DA297B-2871-54C7-82E7-0DB6F3957763}"/>
              </a:ext>
            </a:extLst>
          </p:cNvPr>
          <p:cNvSpPr/>
          <p:nvPr/>
        </p:nvSpPr>
        <p:spPr>
          <a:xfrm>
            <a:off x="8919627" y="1937261"/>
            <a:ext cx="457200" cy="6202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5" name="橢圓 24">
            <a:extLst>
              <a:ext uri="{FF2B5EF4-FFF2-40B4-BE49-F238E27FC236}">
                <a16:creationId xmlns:a16="http://schemas.microsoft.com/office/drawing/2014/main" id="{AC5A26B0-93D5-5D4D-CA86-AC6314FD4712}"/>
              </a:ext>
            </a:extLst>
          </p:cNvPr>
          <p:cNvSpPr/>
          <p:nvPr/>
        </p:nvSpPr>
        <p:spPr>
          <a:xfrm>
            <a:off x="9020123" y="2540350"/>
            <a:ext cx="457200" cy="6202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26" name="直線箭頭接點 25">
            <a:extLst>
              <a:ext uri="{FF2B5EF4-FFF2-40B4-BE49-F238E27FC236}">
                <a16:creationId xmlns:a16="http://schemas.microsoft.com/office/drawing/2014/main" id="{118C1E33-0636-DF99-1428-129DFFE98398}"/>
              </a:ext>
            </a:extLst>
          </p:cNvPr>
          <p:cNvCxnSpPr>
            <a:cxnSpLocks/>
          </p:cNvCxnSpPr>
          <p:nvPr/>
        </p:nvCxnSpPr>
        <p:spPr>
          <a:xfrm>
            <a:off x="8448502" y="2081350"/>
            <a:ext cx="346363" cy="16604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箭頭接點 33">
            <a:extLst>
              <a:ext uri="{FF2B5EF4-FFF2-40B4-BE49-F238E27FC236}">
                <a16:creationId xmlns:a16="http://schemas.microsoft.com/office/drawing/2014/main" id="{A542D22C-D73C-CB7C-C053-99A4E0A53904}"/>
              </a:ext>
            </a:extLst>
          </p:cNvPr>
          <p:cNvCxnSpPr>
            <a:cxnSpLocks/>
          </p:cNvCxnSpPr>
          <p:nvPr/>
        </p:nvCxnSpPr>
        <p:spPr>
          <a:xfrm flipV="1">
            <a:off x="8575602" y="5619335"/>
            <a:ext cx="473896" cy="14400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橢圓 35">
            <a:extLst>
              <a:ext uri="{FF2B5EF4-FFF2-40B4-BE49-F238E27FC236}">
                <a16:creationId xmlns:a16="http://schemas.microsoft.com/office/drawing/2014/main" id="{77878479-80C5-0E99-E7ED-C0414CBD1C82}"/>
              </a:ext>
            </a:extLst>
          </p:cNvPr>
          <p:cNvSpPr/>
          <p:nvPr/>
        </p:nvSpPr>
        <p:spPr>
          <a:xfrm>
            <a:off x="9131602" y="5168350"/>
            <a:ext cx="457200" cy="6202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37" name="直線箭頭接點 36">
            <a:extLst>
              <a:ext uri="{FF2B5EF4-FFF2-40B4-BE49-F238E27FC236}">
                <a16:creationId xmlns:a16="http://schemas.microsoft.com/office/drawing/2014/main" id="{E9AEE81D-D22C-2062-8665-F5171496989F}"/>
              </a:ext>
            </a:extLst>
          </p:cNvPr>
          <p:cNvCxnSpPr>
            <a:cxnSpLocks/>
          </p:cNvCxnSpPr>
          <p:nvPr/>
        </p:nvCxnSpPr>
        <p:spPr>
          <a:xfrm flipV="1">
            <a:off x="8399756" y="3260350"/>
            <a:ext cx="620367" cy="16138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手繪多邊形 39">
            <a:extLst>
              <a:ext uri="{FF2B5EF4-FFF2-40B4-BE49-F238E27FC236}">
                <a16:creationId xmlns:a16="http://schemas.microsoft.com/office/drawing/2014/main" id="{F23F1D12-6862-74DE-3A74-7E2051A7B91F}"/>
              </a:ext>
            </a:extLst>
          </p:cNvPr>
          <p:cNvSpPr/>
          <p:nvPr/>
        </p:nvSpPr>
        <p:spPr>
          <a:xfrm>
            <a:off x="9044247" y="1413164"/>
            <a:ext cx="2593571" cy="2194560"/>
          </a:xfrm>
          <a:custGeom>
            <a:avLst/>
            <a:gdLst>
              <a:gd name="connsiteX0" fmla="*/ 681644 w 2593571"/>
              <a:gd name="connsiteY0" fmla="*/ 66501 h 2194560"/>
              <a:gd name="connsiteX1" fmla="*/ 681644 w 2593571"/>
              <a:gd name="connsiteY1" fmla="*/ 66501 h 2194560"/>
              <a:gd name="connsiteX2" fmla="*/ 565266 w 2593571"/>
              <a:gd name="connsiteY2" fmla="*/ 149629 h 2194560"/>
              <a:gd name="connsiteX3" fmla="*/ 498764 w 2593571"/>
              <a:gd name="connsiteY3" fmla="*/ 764771 h 2194560"/>
              <a:gd name="connsiteX4" fmla="*/ 432262 w 2593571"/>
              <a:gd name="connsiteY4" fmla="*/ 831272 h 2194560"/>
              <a:gd name="connsiteX5" fmla="*/ 399011 w 2593571"/>
              <a:gd name="connsiteY5" fmla="*/ 881149 h 2194560"/>
              <a:gd name="connsiteX6" fmla="*/ 332509 w 2593571"/>
              <a:gd name="connsiteY6" fmla="*/ 997527 h 2194560"/>
              <a:gd name="connsiteX7" fmla="*/ 282633 w 2593571"/>
              <a:gd name="connsiteY7" fmla="*/ 1030778 h 2194560"/>
              <a:gd name="connsiteX8" fmla="*/ 232757 w 2593571"/>
              <a:gd name="connsiteY8" fmla="*/ 1080654 h 2194560"/>
              <a:gd name="connsiteX9" fmla="*/ 182880 w 2593571"/>
              <a:gd name="connsiteY9" fmla="*/ 1113905 h 2194560"/>
              <a:gd name="connsiteX10" fmla="*/ 66502 w 2593571"/>
              <a:gd name="connsiteY10" fmla="*/ 1197032 h 2194560"/>
              <a:gd name="connsiteX11" fmla="*/ 33251 w 2593571"/>
              <a:gd name="connsiteY11" fmla="*/ 1280160 h 2194560"/>
              <a:gd name="connsiteX12" fmla="*/ 16626 w 2593571"/>
              <a:gd name="connsiteY12" fmla="*/ 1379912 h 2194560"/>
              <a:gd name="connsiteX13" fmla="*/ 0 w 2593571"/>
              <a:gd name="connsiteY13" fmla="*/ 1429789 h 2194560"/>
              <a:gd name="connsiteX14" fmla="*/ 16626 w 2593571"/>
              <a:gd name="connsiteY14" fmla="*/ 1795549 h 2194560"/>
              <a:gd name="connsiteX15" fmla="*/ 166255 w 2593571"/>
              <a:gd name="connsiteY15" fmla="*/ 1928552 h 2194560"/>
              <a:gd name="connsiteX16" fmla="*/ 216131 w 2593571"/>
              <a:gd name="connsiteY16" fmla="*/ 1945178 h 2194560"/>
              <a:gd name="connsiteX17" fmla="*/ 332509 w 2593571"/>
              <a:gd name="connsiteY17" fmla="*/ 1978429 h 2194560"/>
              <a:gd name="connsiteX18" fmla="*/ 448888 w 2593571"/>
              <a:gd name="connsiteY18" fmla="*/ 2028305 h 2194560"/>
              <a:gd name="connsiteX19" fmla="*/ 515389 w 2593571"/>
              <a:gd name="connsiteY19" fmla="*/ 2044931 h 2194560"/>
              <a:gd name="connsiteX20" fmla="*/ 1014153 w 2593571"/>
              <a:gd name="connsiteY20" fmla="*/ 2028305 h 2194560"/>
              <a:gd name="connsiteX21" fmla="*/ 1064029 w 2593571"/>
              <a:gd name="connsiteY21" fmla="*/ 2011680 h 2194560"/>
              <a:gd name="connsiteX22" fmla="*/ 1130531 w 2593571"/>
              <a:gd name="connsiteY22" fmla="*/ 1995054 h 2194560"/>
              <a:gd name="connsiteX23" fmla="*/ 1180408 w 2593571"/>
              <a:gd name="connsiteY23" fmla="*/ 1961803 h 2194560"/>
              <a:gd name="connsiteX24" fmla="*/ 1313411 w 2593571"/>
              <a:gd name="connsiteY24" fmla="*/ 1928552 h 2194560"/>
              <a:gd name="connsiteX25" fmla="*/ 1463040 w 2593571"/>
              <a:gd name="connsiteY25" fmla="*/ 1945178 h 2194560"/>
              <a:gd name="connsiteX26" fmla="*/ 1645920 w 2593571"/>
              <a:gd name="connsiteY26" fmla="*/ 1995054 h 2194560"/>
              <a:gd name="connsiteX27" fmla="*/ 1729048 w 2593571"/>
              <a:gd name="connsiteY27" fmla="*/ 2028305 h 2194560"/>
              <a:gd name="connsiteX28" fmla="*/ 1911928 w 2593571"/>
              <a:gd name="connsiteY28" fmla="*/ 2161309 h 2194560"/>
              <a:gd name="connsiteX29" fmla="*/ 2011680 w 2593571"/>
              <a:gd name="connsiteY29" fmla="*/ 2194560 h 2194560"/>
              <a:gd name="connsiteX30" fmla="*/ 2227811 w 2593571"/>
              <a:gd name="connsiteY30" fmla="*/ 2177934 h 2194560"/>
              <a:gd name="connsiteX31" fmla="*/ 2327564 w 2593571"/>
              <a:gd name="connsiteY31" fmla="*/ 2111432 h 2194560"/>
              <a:gd name="connsiteX32" fmla="*/ 2360815 w 2593571"/>
              <a:gd name="connsiteY32" fmla="*/ 2061556 h 2194560"/>
              <a:gd name="connsiteX33" fmla="*/ 2410691 w 2593571"/>
              <a:gd name="connsiteY33" fmla="*/ 2028305 h 2194560"/>
              <a:gd name="connsiteX34" fmla="*/ 2493818 w 2593571"/>
              <a:gd name="connsiteY34" fmla="*/ 1895301 h 2194560"/>
              <a:gd name="connsiteX35" fmla="*/ 2527069 w 2593571"/>
              <a:gd name="connsiteY35" fmla="*/ 1845425 h 2194560"/>
              <a:gd name="connsiteX36" fmla="*/ 2543695 w 2593571"/>
              <a:gd name="connsiteY36" fmla="*/ 1745672 h 2194560"/>
              <a:gd name="connsiteX37" fmla="*/ 2576946 w 2593571"/>
              <a:gd name="connsiteY37" fmla="*/ 1695796 h 2194560"/>
              <a:gd name="connsiteX38" fmla="*/ 2593571 w 2593571"/>
              <a:gd name="connsiteY38" fmla="*/ 1629294 h 2194560"/>
              <a:gd name="connsiteX39" fmla="*/ 2576946 w 2593571"/>
              <a:gd name="connsiteY39" fmla="*/ 1330036 h 2194560"/>
              <a:gd name="connsiteX40" fmla="*/ 2493818 w 2593571"/>
              <a:gd name="connsiteY40" fmla="*/ 914400 h 2194560"/>
              <a:gd name="connsiteX41" fmla="*/ 2443942 w 2593571"/>
              <a:gd name="connsiteY41" fmla="*/ 897774 h 2194560"/>
              <a:gd name="connsiteX42" fmla="*/ 2310938 w 2593571"/>
              <a:gd name="connsiteY42" fmla="*/ 714894 h 2194560"/>
              <a:gd name="connsiteX43" fmla="*/ 2277688 w 2593571"/>
              <a:gd name="connsiteY43" fmla="*/ 565265 h 2194560"/>
              <a:gd name="connsiteX44" fmla="*/ 2227811 w 2593571"/>
              <a:gd name="connsiteY44" fmla="*/ 482138 h 2194560"/>
              <a:gd name="connsiteX45" fmla="*/ 2211186 w 2593571"/>
              <a:gd name="connsiteY45" fmla="*/ 432261 h 2194560"/>
              <a:gd name="connsiteX46" fmla="*/ 2177935 w 2593571"/>
              <a:gd name="connsiteY46" fmla="*/ 382385 h 2194560"/>
              <a:gd name="connsiteX47" fmla="*/ 2161309 w 2593571"/>
              <a:gd name="connsiteY47" fmla="*/ 332509 h 2194560"/>
              <a:gd name="connsiteX48" fmla="*/ 2128058 w 2593571"/>
              <a:gd name="connsiteY48" fmla="*/ 266007 h 2194560"/>
              <a:gd name="connsiteX49" fmla="*/ 2111433 w 2593571"/>
              <a:gd name="connsiteY49" fmla="*/ 216131 h 2194560"/>
              <a:gd name="connsiteX50" fmla="*/ 2078182 w 2593571"/>
              <a:gd name="connsiteY50" fmla="*/ 166254 h 2194560"/>
              <a:gd name="connsiteX51" fmla="*/ 2028306 w 2593571"/>
              <a:gd name="connsiteY51" fmla="*/ 99752 h 2194560"/>
              <a:gd name="connsiteX52" fmla="*/ 1928553 w 2593571"/>
              <a:gd name="connsiteY52" fmla="*/ 16625 h 2194560"/>
              <a:gd name="connsiteX53" fmla="*/ 1878677 w 2593571"/>
              <a:gd name="connsiteY53" fmla="*/ 0 h 2194560"/>
              <a:gd name="connsiteX54" fmla="*/ 1695797 w 2593571"/>
              <a:gd name="connsiteY54" fmla="*/ 33251 h 2194560"/>
              <a:gd name="connsiteX55" fmla="*/ 1562793 w 2593571"/>
              <a:gd name="connsiteY55" fmla="*/ 149629 h 2194560"/>
              <a:gd name="connsiteX56" fmla="*/ 1512917 w 2593571"/>
              <a:gd name="connsiteY56" fmla="*/ 216131 h 2194560"/>
              <a:gd name="connsiteX57" fmla="*/ 1413164 w 2593571"/>
              <a:gd name="connsiteY57" fmla="*/ 266007 h 2194560"/>
              <a:gd name="connsiteX58" fmla="*/ 1363288 w 2593571"/>
              <a:gd name="connsiteY58" fmla="*/ 299258 h 2194560"/>
              <a:gd name="connsiteX59" fmla="*/ 1080655 w 2593571"/>
              <a:gd name="connsiteY59" fmla="*/ 282632 h 2194560"/>
              <a:gd name="connsiteX60" fmla="*/ 1014153 w 2593571"/>
              <a:gd name="connsiteY60" fmla="*/ 232756 h 2194560"/>
              <a:gd name="connsiteX61" fmla="*/ 931026 w 2593571"/>
              <a:gd name="connsiteY61" fmla="*/ 133003 h 2194560"/>
              <a:gd name="connsiteX62" fmla="*/ 814648 w 2593571"/>
              <a:gd name="connsiteY62" fmla="*/ 66501 h 2194560"/>
              <a:gd name="connsiteX63" fmla="*/ 681644 w 2593571"/>
              <a:gd name="connsiteY63" fmla="*/ 66501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593571" h="2194560">
                <a:moveTo>
                  <a:pt x="681644" y="66501"/>
                </a:moveTo>
                <a:lnTo>
                  <a:pt x="681644" y="66501"/>
                </a:lnTo>
                <a:cubicBezTo>
                  <a:pt x="642851" y="94210"/>
                  <a:pt x="600701" y="117738"/>
                  <a:pt x="565266" y="149629"/>
                </a:cubicBezTo>
                <a:cubicBezTo>
                  <a:pt x="405836" y="293116"/>
                  <a:pt x="514735" y="646584"/>
                  <a:pt x="498764" y="764771"/>
                </a:cubicBezTo>
                <a:cubicBezTo>
                  <a:pt x="494566" y="795838"/>
                  <a:pt x="452664" y="807470"/>
                  <a:pt x="432262" y="831272"/>
                </a:cubicBezTo>
                <a:cubicBezTo>
                  <a:pt x="419258" y="846443"/>
                  <a:pt x="408925" y="863800"/>
                  <a:pt x="399011" y="881149"/>
                </a:cubicBezTo>
                <a:cubicBezTo>
                  <a:pt x="381624" y="911576"/>
                  <a:pt x="359513" y="970523"/>
                  <a:pt x="332509" y="997527"/>
                </a:cubicBezTo>
                <a:cubicBezTo>
                  <a:pt x="318380" y="1011656"/>
                  <a:pt x="297983" y="1017986"/>
                  <a:pt x="282633" y="1030778"/>
                </a:cubicBezTo>
                <a:cubicBezTo>
                  <a:pt x="264571" y="1045830"/>
                  <a:pt x="250819" y="1065602"/>
                  <a:pt x="232757" y="1080654"/>
                </a:cubicBezTo>
                <a:cubicBezTo>
                  <a:pt x="217407" y="1093446"/>
                  <a:pt x="199140" y="1102291"/>
                  <a:pt x="182880" y="1113905"/>
                </a:cubicBezTo>
                <a:cubicBezTo>
                  <a:pt x="38510" y="1217026"/>
                  <a:pt x="184058" y="1118661"/>
                  <a:pt x="66502" y="1197032"/>
                </a:cubicBezTo>
                <a:cubicBezTo>
                  <a:pt x="55418" y="1224741"/>
                  <a:pt x="41103" y="1251368"/>
                  <a:pt x="33251" y="1280160"/>
                </a:cubicBezTo>
                <a:cubicBezTo>
                  <a:pt x="24382" y="1312682"/>
                  <a:pt x="23939" y="1347005"/>
                  <a:pt x="16626" y="1379912"/>
                </a:cubicBezTo>
                <a:cubicBezTo>
                  <a:pt x="12824" y="1397020"/>
                  <a:pt x="5542" y="1413163"/>
                  <a:pt x="0" y="1429789"/>
                </a:cubicBezTo>
                <a:cubicBezTo>
                  <a:pt x="5542" y="1551709"/>
                  <a:pt x="-1932" y="1674922"/>
                  <a:pt x="16626" y="1795549"/>
                </a:cubicBezTo>
                <a:cubicBezTo>
                  <a:pt x="24698" y="1848015"/>
                  <a:pt x="138318" y="1913032"/>
                  <a:pt x="166255" y="1928552"/>
                </a:cubicBezTo>
                <a:cubicBezTo>
                  <a:pt x="181574" y="1937063"/>
                  <a:pt x="199345" y="1940142"/>
                  <a:pt x="216131" y="1945178"/>
                </a:cubicBezTo>
                <a:cubicBezTo>
                  <a:pt x="254774" y="1956771"/>
                  <a:pt x="293865" y="1966836"/>
                  <a:pt x="332509" y="1978429"/>
                </a:cubicBezTo>
                <a:cubicBezTo>
                  <a:pt x="470124" y="2019713"/>
                  <a:pt x="275882" y="1963427"/>
                  <a:pt x="448888" y="2028305"/>
                </a:cubicBezTo>
                <a:cubicBezTo>
                  <a:pt x="470282" y="2036328"/>
                  <a:pt x="493222" y="2039389"/>
                  <a:pt x="515389" y="2044931"/>
                </a:cubicBezTo>
                <a:cubicBezTo>
                  <a:pt x="681644" y="2039389"/>
                  <a:pt x="848111" y="2038368"/>
                  <a:pt x="1014153" y="2028305"/>
                </a:cubicBezTo>
                <a:cubicBezTo>
                  <a:pt x="1031646" y="2027245"/>
                  <a:pt x="1047179" y="2016494"/>
                  <a:pt x="1064029" y="2011680"/>
                </a:cubicBezTo>
                <a:cubicBezTo>
                  <a:pt x="1085999" y="2005403"/>
                  <a:pt x="1108364" y="2000596"/>
                  <a:pt x="1130531" y="1995054"/>
                </a:cubicBezTo>
                <a:cubicBezTo>
                  <a:pt x="1147157" y="1983970"/>
                  <a:pt x="1161630" y="1968632"/>
                  <a:pt x="1180408" y="1961803"/>
                </a:cubicBezTo>
                <a:cubicBezTo>
                  <a:pt x="1223355" y="1946186"/>
                  <a:pt x="1313411" y="1928552"/>
                  <a:pt x="1313411" y="1928552"/>
                </a:cubicBezTo>
                <a:cubicBezTo>
                  <a:pt x="1363287" y="1934094"/>
                  <a:pt x="1413620" y="1936457"/>
                  <a:pt x="1463040" y="1945178"/>
                </a:cubicBezTo>
                <a:cubicBezTo>
                  <a:pt x="1506458" y="1952840"/>
                  <a:pt x="1593564" y="1975421"/>
                  <a:pt x="1645920" y="1995054"/>
                </a:cubicBezTo>
                <a:cubicBezTo>
                  <a:pt x="1673864" y="2005533"/>
                  <a:pt x="1701339" y="2017221"/>
                  <a:pt x="1729048" y="2028305"/>
                </a:cubicBezTo>
                <a:cubicBezTo>
                  <a:pt x="1882115" y="2181372"/>
                  <a:pt x="1783652" y="2122825"/>
                  <a:pt x="1911928" y="2161309"/>
                </a:cubicBezTo>
                <a:cubicBezTo>
                  <a:pt x="1945499" y="2171380"/>
                  <a:pt x="2011680" y="2194560"/>
                  <a:pt x="2011680" y="2194560"/>
                </a:cubicBezTo>
                <a:cubicBezTo>
                  <a:pt x="2083724" y="2189018"/>
                  <a:pt x="2157934" y="2196323"/>
                  <a:pt x="2227811" y="2177934"/>
                </a:cubicBezTo>
                <a:cubicBezTo>
                  <a:pt x="2266458" y="2167764"/>
                  <a:pt x="2327564" y="2111432"/>
                  <a:pt x="2327564" y="2111432"/>
                </a:cubicBezTo>
                <a:cubicBezTo>
                  <a:pt x="2338648" y="2094807"/>
                  <a:pt x="2346686" y="2075685"/>
                  <a:pt x="2360815" y="2061556"/>
                </a:cubicBezTo>
                <a:cubicBezTo>
                  <a:pt x="2374944" y="2047427"/>
                  <a:pt x="2398209" y="2043908"/>
                  <a:pt x="2410691" y="2028305"/>
                </a:cubicBezTo>
                <a:cubicBezTo>
                  <a:pt x="2443351" y="1987480"/>
                  <a:pt x="2465749" y="1939409"/>
                  <a:pt x="2493818" y="1895301"/>
                </a:cubicBezTo>
                <a:cubicBezTo>
                  <a:pt x="2504545" y="1878444"/>
                  <a:pt x="2527069" y="1845425"/>
                  <a:pt x="2527069" y="1845425"/>
                </a:cubicBezTo>
                <a:cubicBezTo>
                  <a:pt x="2532611" y="1812174"/>
                  <a:pt x="2533035" y="1777652"/>
                  <a:pt x="2543695" y="1745672"/>
                </a:cubicBezTo>
                <a:cubicBezTo>
                  <a:pt x="2550014" y="1726716"/>
                  <a:pt x="2569075" y="1714162"/>
                  <a:pt x="2576946" y="1695796"/>
                </a:cubicBezTo>
                <a:cubicBezTo>
                  <a:pt x="2585947" y="1674794"/>
                  <a:pt x="2588029" y="1651461"/>
                  <a:pt x="2593571" y="1629294"/>
                </a:cubicBezTo>
                <a:cubicBezTo>
                  <a:pt x="2588029" y="1529541"/>
                  <a:pt x="2582063" y="1429811"/>
                  <a:pt x="2576946" y="1330036"/>
                </a:cubicBezTo>
                <a:cubicBezTo>
                  <a:pt x="2565798" y="1112657"/>
                  <a:pt x="2640831" y="1019409"/>
                  <a:pt x="2493818" y="914400"/>
                </a:cubicBezTo>
                <a:cubicBezTo>
                  <a:pt x="2479558" y="904214"/>
                  <a:pt x="2460567" y="903316"/>
                  <a:pt x="2443942" y="897774"/>
                </a:cubicBezTo>
                <a:cubicBezTo>
                  <a:pt x="2380741" y="834573"/>
                  <a:pt x="2353952" y="815261"/>
                  <a:pt x="2310938" y="714894"/>
                </a:cubicBezTo>
                <a:cubicBezTo>
                  <a:pt x="2234322" y="536123"/>
                  <a:pt x="2334663" y="679213"/>
                  <a:pt x="2277688" y="565265"/>
                </a:cubicBezTo>
                <a:cubicBezTo>
                  <a:pt x="2263237" y="536362"/>
                  <a:pt x="2242262" y="511041"/>
                  <a:pt x="2227811" y="482138"/>
                </a:cubicBezTo>
                <a:cubicBezTo>
                  <a:pt x="2219974" y="466463"/>
                  <a:pt x="2219023" y="447936"/>
                  <a:pt x="2211186" y="432261"/>
                </a:cubicBezTo>
                <a:cubicBezTo>
                  <a:pt x="2202250" y="414389"/>
                  <a:pt x="2186871" y="400257"/>
                  <a:pt x="2177935" y="382385"/>
                </a:cubicBezTo>
                <a:cubicBezTo>
                  <a:pt x="2170098" y="366710"/>
                  <a:pt x="2168212" y="348617"/>
                  <a:pt x="2161309" y="332509"/>
                </a:cubicBezTo>
                <a:cubicBezTo>
                  <a:pt x="2151546" y="309729"/>
                  <a:pt x="2137821" y="288787"/>
                  <a:pt x="2128058" y="266007"/>
                </a:cubicBezTo>
                <a:cubicBezTo>
                  <a:pt x="2121155" y="249899"/>
                  <a:pt x="2119270" y="231806"/>
                  <a:pt x="2111433" y="216131"/>
                </a:cubicBezTo>
                <a:cubicBezTo>
                  <a:pt x="2102497" y="198259"/>
                  <a:pt x="2089796" y="182514"/>
                  <a:pt x="2078182" y="166254"/>
                </a:cubicBezTo>
                <a:cubicBezTo>
                  <a:pt x="2062077" y="143706"/>
                  <a:pt x="2046339" y="120790"/>
                  <a:pt x="2028306" y="99752"/>
                </a:cubicBezTo>
                <a:cubicBezTo>
                  <a:pt x="2000731" y="67582"/>
                  <a:pt x="1967032" y="35864"/>
                  <a:pt x="1928553" y="16625"/>
                </a:cubicBezTo>
                <a:cubicBezTo>
                  <a:pt x="1912879" y="8788"/>
                  <a:pt x="1895302" y="5542"/>
                  <a:pt x="1878677" y="0"/>
                </a:cubicBezTo>
                <a:cubicBezTo>
                  <a:pt x="1817717" y="11084"/>
                  <a:pt x="1754577" y="13658"/>
                  <a:pt x="1695797" y="33251"/>
                </a:cubicBezTo>
                <a:cubicBezTo>
                  <a:pt x="1664781" y="43590"/>
                  <a:pt x="1580366" y="129546"/>
                  <a:pt x="1562793" y="149629"/>
                </a:cubicBezTo>
                <a:cubicBezTo>
                  <a:pt x="1544546" y="170482"/>
                  <a:pt x="1534789" y="199119"/>
                  <a:pt x="1512917" y="216131"/>
                </a:cubicBezTo>
                <a:cubicBezTo>
                  <a:pt x="1483572" y="238955"/>
                  <a:pt x="1445661" y="247953"/>
                  <a:pt x="1413164" y="266007"/>
                </a:cubicBezTo>
                <a:cubicBezTo>
                  <a:pt x="1395697" y="275711"/>
                  <a:pt x="1379913" y="288174"/>
                  <a:pt x="1363288" y="299258"/>
                </a:cubicBezTo>
                <a:cubicBezTo>
                  <a:pt x="1269077" y="293716"/>
                  <a:pt x="1173362" y="300291"/>
                  <a:pt x="1080655" y="282632"/>
                </a:cubicBezTo>
                <a:cubicBezTo>
                  <a:pt x="1053435" y="277447"/>
                  <a:pt x="1035191" y="250789"/>
                  <a:pt x="1014153" y="232756"/>
                </a:cubicBezTo>
                <a:cubicBezTo>
                  <a:pt x="929151" y="159898"/>
                  <a:pt x="995163" y="209967"/>
                  <a:pt x="931026" y="133003"/>
                </a:cubicBezTo>
                <a:cubicBezTo>
                  <a:pt x="878895" y="70446"/>
                  <a:pt x="890448" y="85452"/>
                  <a:pt x="814648" y="66501"/>
                </a:cubicBezTo>
                <a:cubicBezTo>
                  <a:pt x="707164" y="84415"/>
                  <a:pt x="703811" y="66501"/>
                  <a:pt x="681644" y="66501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2113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1" animBg="1"/>
      <p:bldP spid="25" grpId="1" animBg="1"/>
      <p:bldP spid="25" grpId="2" animBg="1"/>
      <p:bldP spid="36" grpId="0" animBg="1"/>
      <p:bldP spid="40" grpId="0" animBg="1"/>
      <p:bldP spid="40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6E589F9-DC09-9256-0AFC-3056944A7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0" dirty="0"/>
              <a:t>Thank you!</a:t>
            </a:r>
            <a:endParaRPr lang="zh-TW" altLang="en-US" b="0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AA06914E-B2E6-D5D5-D576-68DCE5D5B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23</a:t>
            </a:fld>
            <a:endParaRPr lang="zh-TW" altLang="en-US"/>
          </a:p>
        </p:txBody>
      </p:sp>
      <p:pic>
        <p:nvPicPr>
          <p:cNvPr id="6" name="內容版面配置區 5" descr="一張含有 字型, 圖形, 螢幕擷取畫面, 平面設計 的圖片&#10;&#10;自動產生的描述">
            <a:extLst>
              <a:ext uri="{FF2B5EF4-FFF2-40B4-BE49-F238E27FC236}">
                <a16:creationId xmlns:a16="http://schemas.microsoft.com/office/drawing/2014/main" id="{DA59FC28-03D7-9909-4F98-83114A582A4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67" y="3390074"/>
            <a:ext cx="5230379" cy="1103378"/>
          </a:xfrm>
        </p:spPr>
      </p:pic>
    </p:spTree>
    <p:extLst>
      <p:ext uri="{BB962C8B-B14F-4D97-AF65-F5344CB8AC3E}">
        <p14:creationId xmlns:p14="http://schemas.microsoft.com/office/powerpoint/2010/main" val="12219147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3A6D139-2450-89A3-2DED-F5E7B9CC4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Cell Calling - </a:t>
            </a:r>
            <a:r>
              <a:rPr kumimoji="1" lang="en-US" altLang="zh-TW" dirty="0" err="1"/>
              <a:t>CellRanger</a:t>
            </a:r>
            <a:endParaRPr kumimoji="1" lang="zh-TW" alt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7DAAE38-46CA-2C9D-EF67-40DA4D084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24</a:t>
            </a:fld>
            <a:endParaRPr lang="zh-TW" altLang="en-US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1C30A266-9AB6-CCD0-DD81-12EA11D116B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000" y="2901250"/>
            <a:ext cx="1800000" cy="1800000"/>
          </a:xfr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CBCA0A3A-4598-6BBA-654E-42B1F8F9047C}"/>
              </a:ext>
            </a:extLst>
          </p:cNvPr>
          <p:cNvSpPr txBox="1"/>
          <p:nvPr/>
        </p:nvSpPr>
        <p:spPr>
          <a:xfrm>
            <a:off x="694255" y="2901250"/>
            <a:ext cx="872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" altLang="zh-TW" b="0" i="0" dirty="0">
                <a:solidFill>
                  <a:schemeClr val="accent3"/>
                </a:solidFill>
                <a:effectLst/>
              </a:rPr>
              <a:t>The algorithm is based on the </a:t>
            </a:r>
            <a:r>
              <a:rPr lang="en" altLang="zh-TW" b="1" i="0" u="none" strike="noStrike" dirty="0">
                <a:solidFill>
                  <a:schemeClr val="accent3"/>
                </a:solidFill>
                <a:effectLst/>
              </a:rPr>
              <a:t>EmptyDrops</a:t>
            </a:r>
            <a:r>
              <a:rPr lang="en" altLang="zh-TW" b="0" i="0" dirty="0">
                <a:solidFill>
                  <a:schemeClr val="accent3"/>
                </a:solidFill>
                <a:effectLst/>
              </a:rPr>
              <a:t> method (</a:t>
            </a:r>
            <a:r>
              <a:rPr lang="en" altLang="zh-TW" b="0" i="0" dirty="0" err="1">
                <a:solidFill>
                  <a:schemeClr val="accent3"/>
                </a:solidFill>
                <a:effectLst/>
              </a:rPr>
              <a:t>Lun</a:t>
            </a:r>
            <a:r>
              <a:rPr lang="en" altLang="zh-TW" b="0" i="0" dirty="0">
                <a:solidFill>
                  <a:schemeClr val="accent3"/>
                </a:solidFill>
                <a:effectLst/>
              </a:rPr>
              <a:t> et al., 2019) and operates in two main phases:</a:t>
            </a:r>
          </a:p>
          <a:p>
            <a:pPr algn="just"/>
            <a:endParaRPr lang="en" altLang="zh-TW" b="0" i="0" dirty="0">
              <a:solidFill>
                <a:schemeClr val="accent3"/>
              </a:solidFill>
              <a:effectLst/>
            </a:endParaRPr>
          </a:p>
          <a:p>
            <a:pPr marL="342900" indent="-342900" algn="just">
              <a:buAutoNum type="arabicPeriod"/>
            </a:pPr>
            <a:r>
              <a:rPr lang="en" altLang="zh-TW" b="1" i="0" dirty="0">
                <a:solidFill>
                  <a:schemeClr val="accent3"/>
                </a:solidFill>
                <a:effectLst/>
              </a:rPr>
              <a:t>Initial cell identification</a:t>
            </a:r>
            <a:r>
              <a:rPr lang="en" altLang="zh-TW" b="0" i="0" dirty="0">
                <a:solidFill>
                  <a:schemeClr val="accent3"/>
                </a:solidFill>
                <a:effectLst/>
              </a:rPr>
              <a:t>: apply a threshold based on total UMI counts per barcode to pinpoint cells, effectively distinguishing the initial set of high RNA content cells.</a:t>
            </a:r>
          </a:p>
          <a:p>
            <a:pPr marL="342900" indent="-342900" algn="just">
              <a:buAutoNum type="arabicPeriod"/>
            </a:pPr>
            <a:r>
              <a:rPr lang="en" altLang="zh-TW" b="1" i="0" dirty="0">
                <a:solidFill>
                  <a:schemeClr val="accent3"/>
                </a:solidFill>
                <a:effectLst/>
              </a:rPr>
              <a:t>Refinement</a:t>
            </a:r>
            <a:r>
              <a:rPr lang="en" altLang="zh-TW" b="0" i="0" dirty="0">
                <a:solidFill>
                  <a:schemeClr val="accent3"/>
                </a:solidFill>
                <a:effectLst/>
              </a:rPr>
              <a:t>: examine the RNA profiles of the remaining barcodes to differentiate between "empty" and cell-containing partitions, thereby identifying low RNA content cells that may have UMI counts similar to those of empty GEMs.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94A529B9-F91D-3A7E-8E4A-B89890B87C2D}"/>
              </a:ext>
            </a:extLst>
          </p:cNvPr>
          <p:cNvSpPr txBox="1"/>
          <p:nvPr/>
        </p:nvSpPr>
        <p:spPr>
          <a:xfrm>
            <a:off x="694255" y="1859340"/>
            <a:ext cx="9849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9600" b="1" dirty="0">
                <a:solidFill>
                  <a:schemeClr val="accent3"/>
                </a:solidFill>
              </a:rPr>
              <a:t>“</a:t>
            </a:r>
            <a:endParaRPr kumimoji="1" lang="zh-TW" altLang="en-US" sz="96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3518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4626097-D6D6-F4F5-DE45-07D11791D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err="1"/>
              <a:t>SCTransform</a:t>
            </a:r>
            <a:endParaRPr kumimoji="1" lang="zh-TW" alt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3BF12569-5FB7-B83B-9889-6262D8F04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25</a:t>
            </a:fld>
            <a:endParaRPr lang="zh-TW" altLang="en-US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3422BBD6-4D5A-79A8-1E0F-292C25F7D53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2212369"/>
            <a:ext cx="7397177" cy="2858394"/>
          </a:xfr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FC9B6A3C-029C-CCB6-6847-64FBB752F1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000" y="2529000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433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6F1E3FD-1668-328C-3978-2721070F1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Orthologous Gene</a:t>
            </a:r>
            <a:endParaRPr kumimoji="1" lang="zh-TW" alt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AD851AF7-22FB-3862-9D9C-9E3BE4ACB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26</a:t>
            </a:fld>
            <a:endParaRPr lang="zh-TW" altLang="en-US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BD8D662D-9EF9-D501-338D-E4518BF8B80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2224975"/>
            <a:ext cx="7289800" cy="3454400"/>
          </a:xfr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8A7B0C3-2232-E445-0BC5-7BFAF239D9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000" y="2529000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469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AFDABB9-048B-A715-816D-3DB676CDC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PBMC 3k dataset</a:t>
            </a:r>
            <a:endParaRPr kumimoji="1" lang="zh-TW" alt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C84C2A7-7A6B-4053-1EE0-94782E5D5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85BA-65C0-458E-B347-F7183E11D77E}" type="slidenum">
              <a:rPr lang="zh-TW" altLang="en-US" smtClean="0"/>
              <a:t>27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504E4ADF-4535-9FE8-BE00-AFE7F3299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683" y="1838152"/>
            <a:ext cx="6378633" cy="4518198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C79C3607-79DF-7757-B6C5-AA28F78473E4}"/>
              </a:ext>
            </a:extLst>
          </p:cNvPr>
          <p:cNvSpPr txBox="1"/>
          <p:nvPr/>
        </p:nvSpPr>
        <p:spPr>
          <a:xfrm>
            <a:off x="0" y="6587072"/>
            <a:ext cx="37609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" altLang="zh-TW" sz="1100" dirty="0"/>
              <a:t>https://</a:t>
            </a:r>
            <a:r>
              <a:rPr kumimoji="1" lang="en" altLang="zh-TW" sz="1100" dirty="0" err="1"/>
              <a:t>textbookofbacteriology.net</a:t>
            </a:r>
            <a:r>
              <a:rPr kumimoji="1" lang="en" altLang="zh-TW" sz="1100" dirty="0"/>
              <a:t>/adaptive_2.html</a:t>
            </a:r>
            <a:endParaRPr kumimoji="1"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0077342"/>
      </p:ext>
    </p:extLst>
  </p:cSld>
  <p:clrMapOvr>
    <a:masterClrMapping/>
  </p:clrMapOvr>
</p:sld>
</file>

<file path=ppt/theme/theme1.xml><?xml version="1.0" encoding="utf-8"?>
<a:theme xmlns:a="http://schemas.openxmlformats.org/drawingml/2006/main" name="TGIA_o">
  <a:themeElements>
    <a:clrScheme name="TGIA">
      <a:dk1>
        <a:srgbClr val="000000"/>
      </a:dk1>
      <a:lt1>
        <a:srgbClr val="FFFFFF"/>
      </a:lt1>
      <a:dk2>
        <a:srgbClr val="2F4F4F"/>
      </a:dk2>
      <a:lt2>
        <a:srgbClr val="FAEBD8"/>
      </a:lt2>
      <a:accent1>
        <a:srgbClr val="008755"/>
      </a:accent1>
      <a:accent2>
        <a:srgbClr val="E0A526"/>
      </a:accent2>
      <a:accent3>
        <a:srgbClr val="036F7C"/>
      </a:accent3>
      <a:accent4>
        <a:srgbClr val="BC7527"/>
      </a:accent4>
      <a:accent5>
        <a:srgbClr val="C65377"/>
      </a:accent5>
      <a:accent6>
        <a:srgbClr val="993377"/>
      </a:accent6>
      <a:hlink>
        <a:srgbClr val="339944"/>
      </a:hlink>
      <a:folHlink>
        <a:srgbClr val="CFE2DD"/>
      </a:folHlink>
    </a:clrScheme>
    <a:fontScheme name="TGIA_NMLC">
      <a:majorFont>
        <a:latin typeface="Lucida Grande"/>
        <a:ea typeface="Noto Sans TC SemiBold"/>
        <a:cs typeface=""/>
      </a:majorFont>
      <a:minorFont>
        <a:latin typeface="Lucida Grande"/>
        <a:ea typeface="Microsoft Jheng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GIA_o" id="{52BF1CEC-0A7D-4876-9D6F-E363B1E5C400}" vid="{6615CA88-37DE-4B3D-895A-1FC05478ACF9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TGIA_o</Template>
  <TotalTime>6217</TotalTime>
  <Words>545</Words>
  <Application>Microsoft Macintosh PowerPoint</Application>
  <PresentationFormat>寬螢幕</PresentationFormat>
  <Paragraphs>151</Paragraphs>
  <Slides>27</Slides>
  <Notes>27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36" baseType="lpstr">
      <vt:lpstr>Microsoft JhengHei</vt:lpstr>
      <vt:lpstr>Noto Sans TC SemiBold</vt:lpstr>
      <vt:lpstr>Arial</vt:lpstr>
      <vt:lpstr>Calibri</vt:lpstr>
      <vt:lpstr>Fira Sans</vt:lpstr>
      <vt:lpstr>Georgia</vt:lpstr>
      <vt:lpstr>IBM Plex Sans</vt:lpstr>
      <vt:lpstr>Lucida Grande</vt:lpstr>
      <vt:lpstr>TGIA_o</vt:lpstr>
      <vt:lpstr>解開單細胞數據之謎</vt:lpstr>
      <vt:lpstr>PowerPoint 簡報</vt:lpstr>
      <vt:lpstr>PowerPoint 簡報</vt:lpstr>
      <vt:lpstr>What’s new in scRNAseq?</vt:lpstr>
      <vt:lpstr>Single-cell RNA-seq in model and non-model organisms</vt:lpstr>
      <vt:lpstr>A Single-Cell Transcriptome Atlas of the Aging Drosophila Brain </vt:lpstr>
      <vt:lpstr>PowerPoint 簡報</vt:lpstr>
      <vt:lpstr>PowerPoint 簡報</vt:lpstr>
      <vt:lpstr>A single-cell atlas of West African lungfish respiratory system reveals evolutionary adaptations to terrestrialization </vt:lpstr>
      <vt:lpstr>PowerPoint 簡報</vt:lpstr>
      <vt:lpstr>PowerPoint 簡報</vt:lpstr>
      <vt:lpstr>Single-cell RNA-seq data analysis</vt:lpstr>
      <vt:lpstr>CellRanger</vt:lpstr>
      <vt:lpstr>Loupe Browser 8.0.0</vt:lpstr>
      <vt:lpstr>Seurat v5 – Standard Pipeline (step-by-step)</vt:lpstr>
      <vt:lpstr>Remove ambient RNA - CellBender</vt:lpstr>
      <vt:lpstr>Gene-level/ Cell-level filtering</vt:lpstr>
      <vt:lpstr>Normalization</vt:lpstr>
      <vt:lpstr>Integration</vt:lpstr>
      <vt:lpstr>Clustering</vt:lpstr>
      <vt:lpstr>Cell typing</vt:lpstr>
      <vt:lpstr>PowerPoint 簡報</vt:lpstr>
      <vt:lpstr>Thank you!</vt:lpstr>
      <vt:lpstr>Cell Calling - CellRanger</vt:lpstr>
      <vt:lpstr>SCTransform</vt:lpstr>
      <vt:lpstr>Orthologous Gene</vt:lpstr>
      <vt:lpstr>PBMC 3k dataset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基因檢測服務介紹</dc:title>
  <dc:creator>Wisely Lai</dc:creator>
  <cp:lastModifiedBy>Chun-Ting Lin</cp:lastModifiedBy>
  <cp:revision>56</cp:revision>
  <dcterms:created xsi:type="dcterms:W3CDTF">2023-12-15T01:36:43Z</dcterms:created>
  <dcterms:modified xsi:type="dcterms:W3CDTF">2024-06-18T09:28:18Z</dcterms:modified>
</cp:coreProperties>
</file>